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72" r:id="rId1"/>
  </p:sldMasterIdLst>
  <p:sldIdLst>
    <p:sldId id="256" r:id="rId2"/>
    <p:sldId id="257" r:id="rId3"/>
    <p:sldId id="258" r:id="rId4"/>
    <p:sldId id="260" r:id="rId5"/>
    <p:sldId id="259" r:id="rId6"/>
    <p:sldId id="261" r:id="rId7"/>
    <p:sldId id="262" r:id="rId8"/>
    <p:sldId id="268" r:id="rId9"/>
    <p:sldId id="264" r:id="rId10"/>
    <p:sldId id="265" r:id="rId11"/>
    <p:sldId id="266" r:id="rId12"/>
    <p:sldId id="270" r:id="rId13"/>
    <p:sldId id="267" r:id="rId14"/>
    <p:sldId id="269" r:id="rId1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75E47"/>
    <a:srgbClr val="E6E5EB"/>
    <a:srgbClr val="5FFFE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5261"/>
    <p:restoredTop sz="86338"/>
  </p:normalViewPr>
  <p:slideViewPr>
    <p:cSldViewPr snapToGrid="0" snapToObjects="1">
      <p:cViewPr varScale="1">
        <p:scale>
          <a:sx n="95" d="100"/>
          <a:sy n="95" d="100"/>
        </p:scale>
        <p:origin x="606" y="90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905001"/>
            <a:ext cx="10058400" cy="2593975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s-ES_tradnl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4572000"/>
            <a:ext cx="861568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C6FE5A-0713-4846-B682-0EE2A6CA976D}" type="datetimeFigureOut">
              <a:rPr lang="en-US" smtClean="0"/>
              <a:t>3/14/2023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F5E10-5301-4EE6-90D2-A6C4A3F62BE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_tradnl"/>
              <a:t>Click to edit Master text styles</a:t>
            </a:r>
          </a:p>
          <a:p>
            <a:pPr lvl="1"/>
            <a:r>
              <a:rPr lang="es-ES_tradnl"/>
              <a:t>Second level</a:t>
            </a:r>
          </a:p>
          <a:p>
            <a:pPr lvl="2"/>
            <a:r>
              <a:rPr lang="es-ES_tradnl"/>
              <a:t>Third level</a:t>
            </a:r>
          </a:p>
          <a:p>
            <a:pPr lvl="3"/>
            <a:r>
              <a:rPr lang="es-ES_tradnl"/>
              <a:t>Fourth level</a:t>
            </a:r>
          </a:p>
          <a:p>
            <a:pPr lvl="4"/>
            <a:r>
              <a:rPr lang="es-ES_tradnl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C6FE5A-0713-4846-B682-0EE2A6CA976D}" type="datetimeFigureOut">
              <a:rPr lang="en-US" smtClean="0"/>
              <a:t>3/14/2023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4A7B97-A5BC-CB4D-B8C0-E14920B55372}" type="slidenum">
              <a:rPr lang="es-ES" smtClean="0"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5" y="5486400"/>
            <a:ext cx="10212916" cy="1168400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es-ES_tradnl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5" y="3852863"/>
            <a:ext cx="8180916" cy="1633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C6FE5A-0713-4846-B682-0EE2A6CA976D}" type="datetimeFigureOut">
              <a:rPr lang="en-US" smtClean="0"/>
              <a:t>3/14/2023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4A7B97-A5BC-CB4D-B8C0-E14920B55372}" type="slidenum">
              <a:rPr lang="es-ES" smtClean="0"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536192"/>
            <a:ext cx="48768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/>
              <a:t>Click to edit Master text styles</a:t>
            </a:r>
          </a:p>
          <a:p>
            <a:pPr lvl="1"/>
            <a:r>
              <a:rPr lang="es-ES_tradnl"/>
              <a:t>Second level</a:t>
            </a:r>
          </a:p>
          <a:p>
            <a:pPr lvl="2"/>
            <a:r>
              <a:rPr lang="es-ES_tradnl"/>
              <a:t>Third level</a:t>
            </a:r>
          </a:p>
          <a:p>
            <a:pPr lvl="3"/>
            <a:r>
              <a:rPr lang="es-ES_tradnl"/>
              <a:t>Fourth level</a:t>
            </a:r>
          </a:p>
          <a:p>
            <a:pPr lvl="4"/>
            <a:r>
              <a:rPr lang="es-ES_tradnl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92800" y="1536192"/>
            <a:ext cx="48768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/>
              <a:t>Click to edit Master text styles</a:t>
            </a:r>
          </a:p>
          <a:p>
            <a:pPr lvl="1"/>
            <a:r>
              <a:rPr lang="es-ES_tradnl"/>
              <a:t>Second level</a:t>
            </a:r>
          </a:p>
          <a:p>
            <a:pPr lvl="2"/>
            <a:r>
              <a:rPr lang="es-ES_tradnl"/>
              <a:t>Third level</a:t>
            </a:r>
          </a:p>
          <a:p>
            <a:pPr lvl="3"/>
            <a:r>
              <a:rPr lang="es-ES_tradnl"/>
              <a:t>Fourth level</a:t>
            </a:r>
          </a:p>
          <a:p>
            <a:pPr lvl="4"/>
            <a:r>
              <a:rPr lang="es-ES_tradnl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C6FE5A-0713-4846-B682-0EE2A6CA976D}" type="datetimeFigureOut">
              <a:rPr lang="en-US" smtClean="0"/>
              <a:t>3/14/2023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4A7B97-A5BC-CB4D-B8C0-E14920B55372}" type="slidenum">
              <a:rPr lang="es-ES" smtClean="0"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_tradnl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48768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48768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/>
              <a:t>Click to edit Master text styles</a:t>
            </a:r>
          </a:p>
          <a:p>
            <a:pPr lvl="1"/>
            <a:r>
              <a:rPr lang="es-ES_tradnl"/>
              <a:t>Second level</a:t>
            </a:r>
          </a:p>
          <a:p>
            <a:pPr lvl="2"/>
            <a:r>
              <a:rPr lang="es-ES_tradnl"/>
              <a:t>Third level</a:t>
            </a:r>
          </a:p>
          <a:p>
            <a:pPr lvl="3"/>
            <a:r>
              <a:rPr lang="es-ES_tradnl"/>
              <a:t>Fourth level</a:t>
            </a:r>
          </a:p>
          <a:p>
            <a:pPr lvl="4"/>
            <a:r>
              <a:rPr lang="es-ES_tradnl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92800" y="1535113"/>
            <a:ext cx="48768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92800" y="2174875"/>
            <a:ext cx="48768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/>
              <a:t>Click to edit Master text styles</a:t>
            </a:r>
          </a:p>
          <a:p>
            <a:pPr lvl="1"/>
            <a:r>
              <a:rPr lang="es-ES_tradnl"/>
              <a:t>Second level</a:t>
            </a:r>
          </a:p>
          <a:p>
            <a:pPr lvl="2"/>
            <a:r>
              <a:rPr lang="es-ES_tradnl"/>
              <a:t>Third level</a:t>
            </a:r>
          </a:p>
          <a:p>
            <a:pPr lvl="3"/>
            <a:r>
              <a:rPr lang="es-ES_tradnl"/>
              <a:t>Fourth level</a:t>
            </a:r>
          </a:p>
          <a:p>
            <a:pPr lvl="4"/>
            <a:r>
              <a:rPr lang="es-ES_tradnl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C6FE5A-0713-4846-B682-0EE2A6CA976D}" type="datetimeFigureOut">
              <a:rPr lang="en-US" smtClean="0"/>
              <a:t>3/14/2023</a:t>
            </a:fld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4A7B97-A5BC-CB4D-B8C0-E14920B55372}" type="slidenum">
              <a:rPr lang="es-ES" smtClean="0"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C6FE5A-0713-4846-B682-0EE2A6CA976D}" type="datetimeFigureOut">
              <a:rPr lang="en-US" smtClean="0"/>
              <a:t>3/14/2023</a:t>
            </a:fld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4A7B97-A5BC-CB4D-B8C0-E14920B55372}" type="slidenum">
              <a:rPr lang="es-ES" smtClean="0"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C6FE5A-0713-4846-B682-0EE2A6CA976D}" type="datetimeFigureOut">
              <a:rPr lang="en-US" smtClean="0"/>
              <a:t>3/14/2023</a:t>
            </a:fld>
            <a:endParaRPr lang="es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4A7B97-A5BC-CB4D-B8C0-E14920B55372}" type="slidenum">
              <a:rPr lang="es-ES" smtClean="0"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6401" y="5495544"/>
            <a:ext cx="10363200" cy="59436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es-ES_tradnl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06400" y="6096000"/>
            <a:ext cx="10363201" cy="6096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C6FE5A-0713-4846-B682-0EE2A6CA976D}" type="datetimeFigureOut">
              <a:rPr lang="en-US" smtClean="0"/>
              <a:t>3/14/2023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406400" y="381000"/>
            <a:ext cx="10363200" cy="4942840"/>
          </a:xfrm>
        </p:spPr>
        <p:txBody>
          <a:bodyPr/>
          <a:lstStyle/>
          <a:p>
            <a:pPr lvl="0"/>
            <a:r>
              <a:rPr lang="es-ES_tradnl"/>
              <a:t>Click to edit Master text styles</a:t>
            </a:r>
          </a:p>
          <a:p>
            <a:pPr lvl="1"/>
            <a:r>
              <a:rPr lang="es-ES_tradnl"/>
              <a:t>Second level</a:t>
            </a:r>
          </a:p>
          <a:p>
            <a:pPr lvl="2"/>
            <a:r>
              <a:rPr lang="es-ES_tradnl"/>
              <a:t>Third level</a:t>
            </a:r>
          </a:p>
          <a:p>
            <a:pPr lvl="3"/>
            <a:r>
              <a:rPr lang="es-ES_tradnl"/>
              <a:t>Fourth level</a:t>
            </a:r>
          </a:p>
          <a:p>
            <a:pPr lvl="4"/>
            <a:r>
              <a:rPr lang="es-ES_tradnl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2336" y="5495278"/>
            <a:ext cx="10363200" cy="594626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s-ES_tradnl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112776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_tradnl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02336" y="6096000"/>
            <a:ext cx="10363200" cy="61264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C6FE5A-0713-4846-B682-0EE2A6CA976D}" type="datetimeFigureOut">
              <a:rPr lang="en-US" smtClean="0"/>
              <a:t>3/14/2023</a:t>
            </a:fld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84A7B97-A5BC-CB4D-B8C0-E14920B55372}" type="slidenum">
              <a:rPr lang="es-ES" smtClean="0"/>
              <a:t>‹#›</a:t>
            </a:fld>
            <a:endParaRPr lang="es-E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_tradnl"/>
              <a:t>Click to edit Master text styles</a:t>
            </a:r>
          </a:p>
          <a:p>
            <a:pPr lvl="1"/>
            <a:r>
              <a:rPr lang="es-ES_tradnl"/>
              <a:t>Second level</a:t>
            </a:r>
          </a:p>
          <a:p>
            <a:pPr lvl="2"/>
            <a:r>
              <a:rPr lang="es-ES_tradnl"/>
              <a:t>Third level</a:t>
            </a:r>
          </a:p>
          <a:p>
            <a:pPr lvl="3"/>
            <a:r>
              <a:rPr lang="es-ES_tradnl"/>
              <a:t>Fourth level</a:t>
            </a:r>
          </a:p>
          <a:p>
            <a:pPr lvl="4"/>
            <a:r>
              <a:rPr lang="es-ES_tradnl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C6FE5A-0713-4846-B682-0EE2A6CA976D}" type="datetimeFigureOut">
              <a:rPr lang="en-US" smtClean="0"/>
              <a:t>3/14/2023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4A7B97-A5BC-CB4D-B8C0-E14920B55372}" type="slidenum">
              <a:rPr lang="es-ES" smtClean="0"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336800" cy="5851525"/>
          </a:xfrm>
        </p:spPr>
        <p:txBody>
          <a:bodyPr vert="eaVert" anchor="b" anchorCtr="0"/>
          <a:lstStyle/>
          <a:p>
            <a:r>
              <a:rPr lang="es-ES_tradnl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s-ES_tradnl"/>
              <a:t>Click to edit Master text styles</a:t>
            </a:r>
          </a:p>
          <a:p>
            <a:pPr lvl="1"/>
            <a:r>
              <a:rPr lang="es-ES_tradnl"/>
              <a:t>Second level</a:t>
            </a:r>
          </a:p>
          <a:p>
            <a:pPr lvl="2"/>
            <a:r>
              <a:rPr lang="es-ES_tradnl"/>
              <a:t>Third level</a:t>
            </a:r>
          </a:p>
          <a:p>
            <a:pPr lvl="3"/>
            <a:r>
              <a:rPr lang="es-ES_tradnl"/>
              <a:t>Fourth level</a:t>
            </a:r>
          </a:p>
          <a:p>
            <a:pPr lvl="4"/>
            <a:r>
              <a:rPr lang="es-ES_tradnl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C6FE5A-0713-4846-B682-0EE2A6CA976D}" type="datetimeFigureOut">
              <a:rPr lang="en-US" smtClean="0"/>
              <a:t>3/14/2023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4A7B97-A5BC-CB4D-B8C0-E14920B55372}" type="slidenum">
              <a:rPr lang="es-ES" smtClean="0"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16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s-ES_tradnl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10160000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_tradnl"/>
              <a:t>Click to edit Master text styles</a:t>
            </a:r>
          </a:p>
          <a:p>
            <a:pPr lvl="1"/>
            <a:r>
              <a:rPr lang="es-ES_tradnl"/>
              <a:t>Second level</a:t>
            </a:r>
          </a:p>
          <a:p>
            <a:pPr lvl="2"/>
            <a:r>
              <a:rPr lang="es-ES_tradnl"/>
              <a:t>Third level</a:t>
            </a:r>
          </a:p>
          <a:p>
            <a:pPr lvl="3"/>
            <a:r>
              <a:rPr lang="es-ES_tradnl"/>
              <a:t>Fourth level</a:t>
            </a:r>
          </a:p>
          <a:p>
            <a:pPr lvl="4"/>
            <a:r>
              <a:rPr lang="es-ES_tradnl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11277600" y="0"/>
            <a:ext cx="9144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8" name="Rectangle 7"/>
          <p:cNvSpPr/>
          <p:nvPr/>
        </p:nvSpPr>
        <p:spPr>
          <a:xfrm>
            <a:off x="11277600" y="5486400"/>
            <a:ext cx="9144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75717" y="5648960"/>
            <a:ext cx="731520" cy="39624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fld id="{684A7B97-A5BC-CB4D-B8C0-E14920B55372}" type="slidenum">
              <a:rPr lang="es-ES" smtClean="0"/>
              <a:t>‹#›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10510428" y="3987800"/>
            <a:ext cx="2367281" cy="4876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endParaRPr lang="es-E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10474869" y="1584960"/>
            <a:ext cx="2438399" cy="4876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FAC6FE5A-0713-4846-B682-0EE2A6CA976D}" type="datetimeFigureOut">
              <a:rPr lang="en-US" smtClean="0"/>
              <a:t>3/14/2023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3" r:id="rId1"/>
    <p:sldLayoutId id="2147483774" r:id="rId2"/>
    <p:sldLayoutId id="2147483775" r:id="rId3"/>
    <p:sldLayoutId id="2147483776" r:id="rId4"/>
    <p:sldLayoutId id="2147483777" r:id="rId5"/>
    <p:sldLayoutId id="2147483778" r:id="rId6"/>
    <p:sldLayoutId id="2147483779" r:id="rId7"/>
    <p:sldLayoutId id="2147483780" r:id="rId8"/>
    <p:sldLayoutId id="2147483781" r:id="rId9"/>
    <p:sldLayoutId id="2147483782" r:id="rId10"/>
    <p:sldLayoutId id="2147483783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9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://suite101.net/jeisel-munoz-gomez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jp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0" y="4900728"/>
            <a:ext cx="11203912" cy="594626"/>
          </a:xfrm>
        </p:spPr>
        <p:txBody>
          <a:bodyPr>
            <a:noAutofit/>
          </a:bodyPr>
          <a:lstStyle/>
          <a:p>
            <a:pPr algn="ctr"/>
            <a:r>
              <a:rPr lang="es-ES_tradnl" sz="3800" dirty="0"/>
              <a:t>“La intimidad emocional, un factor de renovación” </a:t>
            </a:r>
            <a:endParaRPr lang="es-VE" sz="3800" dirty="0"/>
          </a:p>
        </p:txBody>
      </p:sp>
      <p:pic>
        <p:nvPicPr>
          <p:cNvPr id="9" name="Picture Placeholder 8" descr="young-couple-talking.jpg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614" r="-5614"/>
          <a:stretch>
            <a:fillRect/>
          </a:stretch>
        </p:blipFill>
        <p:spPr>
          <a:xfrm>
            <a:off x="2873829" y="142819"/>
            <a:ext cx="5928859" cy="444664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Text Placeholder 7"/>
          <p:cNvSpPr>
            <a:spLocks noGrp="1"/>
          </p:cNvSpPr>
          <p:nvPr>
            <p:ph type="body" sz="half" idx="2"/>
          </p:nvPr>
        </p:nvSpPr>
        <p:spPr>
          <a:xfrm>
            <a:off x="100484" y="5504040"/>
            <a:ext cx="10942654" cy="612648"/>
          </a:xfrm>
        </p:spPr>
        <p:txBody>
          <a:bodyPr>
            <a:normAutofit/>
          </a:bodyPr>
          <a:lstStyle/>
          <a:p>
            <a:pPr algn="ctr"/>
            <a:r>
              <a:rPr lang="es-VE" sz="3200" b="1" i="1" dirty="0"/>
              <a:t>Conociendo el corazón de tu pareja más allá de lo obvio. </a:t>
            </a:r>
          </a:p>
        </p:txBody>
      </p:sp>
    </p:spTree>
    <p:extLst>
      <p:ext uri="{BB962C8B-B14F-4D97-AF65-F5344CB8AC3E}">
        <p14:creationId xmlns:p14="http://schemas.microsoft.com/office/powerpoint/2010/main" val="12657561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7FE771F-7DC0-9DC6-CC28-600E4F66C0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59413" y="3145471"/>
            <a:ext cx="4442863" cy="3712529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247398" y="1918140"/>
            <a:ext cx="9064768" cy="2593975"/>
          </a:xfrm>
        </p:spPr>
        <p:txBody>
          <a:bodyPr/>
          <a:lstStyle/>
          <a:p>
            <a:r>
              <a:rPr lang="es-ES_tradnl" sz="8000" b="1" cap="non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¿Qué hace que una relación de pareja sea plena? </a:t>
            </a:r>
            <a:endParaRPr lang="es-VE" sz="8000" b="1" cap="none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Subtitle 6"/>
          <p:cNvSpPr>
            <a:spLocks noGrp="1"/>
          </p:cNvSpPr>
          <p:nvPr>
            <p:ph type="subTitle" idx="1"/>
          </p:nvPr>
        </p:nvSpPr>
        <p:spPr>
          <a:xfrm>
            <a:off x="247398" y="4852776"/>
            <a:ext cx="8615680" cy="1066800"/>
          </a:xfrm>
        </p:spPr>
        <p:txBody>
          <a:bodyPr>
            <a:normAutofit/>
          </a:bodyPr>
          <a:lstStyle/>
          <a:p>
            <a:r>
              <a:rPr lang="es-VE" sz="4000" b="1" dirty="0">
                <a:solidFill>
                  <a:schemeClr val="tx1"/>
                </a:solidFill>
              </a:rPr>
              <a:t>(Responda con una sola palabra)</a:t>
            </a:r>
          </a:p>
        </p:txBody>
      </p:sp>
    </p:spTree>
    <p:extLst>
      <p:ext uri="{BB962C8B-B14F-4D97-AF65-F5344CB8AC3E}">
        <p14:creationId xmlns:p14="http://schemas.microsoft.com/office/powerpoint/2010/main" val="10222626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algn="ctr"/>
            <a:br>
              <a:rPr lang="es-ES_tradnl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s-ES_tradnl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¿Qué es la intimidad emocional?</a:t>
            </a:r>
            <a:br>
              <a:rPr lang="es-US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es-VE" sz="5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0629" y="1808615"/>
            <a:ext cx="11073283" cy="4800600"/>
          </a:xfrm>
        </p:spPr>
        <p:txBody>
          <a:bodyPr>
            <a:normAutofit fontScale="92500"/>
          </a:bodyPr>
          <a:lstStyle/>
          <a:p>
            <a:pPr marL="0" indent="0" algn="ctr">
              <a:buNone/>
            </a:pPr>
            <a:r>
              <a:rPr lang="es-ES_tradnl" sz="4000" b="1" dirty="0"/>
              <a:t>Según </a:t>
            </a:r>
            <a:r>
              <a:rPr lang="es-ES_tradnl" sz="4000" b="1" i="1" u="sng" dirty="0">
                <a:solidFill>
                  <a:srgbClr val="0070C0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Jeisel S. Muñoz Gómez</a:t>
            </a:r>
            <a:r>
              <a:rPr lang="en-US" sz="4000" b="1" i="1" u="sng" dirty="0">
                <a:solidFill>
                  <a:srgbClr val="0070C0"/>
                </a:solidFill>
              </a:rPr>
              <a:t> </a:t>
            </a:r>
          </a:p>
          <a:p>
            <a:pPr marL="0" indent="0" algn="ctr">
              <a:buNone/>
            </a:pPr>
            <a:r>
              <a:rPr lang="es-ES_tradnl" sz="4000" b="1" dirty="0"/>
              <a:t>“La intimidad emocional es una </a:t>
            </a:r>
            <a:r>
              <a:rPr lang="es-ES_tradnl" sz="5400" b="1" u="sng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sensación</a:t>
            </a:r>
            <a:r>
              <a:rPr lang="es-ES_tradnl" sz="4000" b="1" dirty="0"/>
              <a:t> de estar </a:t>
            </a:r>
            <a:r>
              <a:rPr lang="es-ES_tradnl" sz="5400" b="1" u="sng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conectados</a:t>
            </a:r>
            <a:r>
              <a:rPr lang="es-ES_tradnl" sz="4000" b="1" dirty="0"/>
              <a:t> profundamente. Es saber llegar a </a:t>
            </a:r>
            <a:r>
              <a:rPr lang="es-ES_tradnl" sz="5400" b="1" u="sng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conocer</a:t>
            </a:r>
            <a:r>
              <a:rPr lang="es-ES_tradnl" sz="4000" b="1" dirty="0"/>
              <a:t> el corazón de la pareja; lo que </a:t>
            </a:r>
            <a:r>
              <a:rPr lang="es-ES_tradnl" sz="5400" b="1" u="sng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piensa</a:t>
            </a:r>
            <a:r>
              <a:rPr lang="es-ES_tradnl" sz="4000" b="1" dirty="0"/>
              <a:t>, </a:t>
            </a:r>
            <a:r>
              <a:rPr lang="es-ES_tradnl" sz="5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siente</a:t>
            </a:r>
            <a:r>
              <a:rPr lang="es-ES_tradnl" sz="4000" b="1" dirty="0"/>
              <a:t> y desea de sí mismo y de la relación, aunque no a la perfección, pero sí en un sentido amplio.”</a:t>
            </a:r>
            <a:r>
              <a:rPr lang="es-419" sz="4000" b="1" dirty="0"/>
              <a:t> </a:t>
            </a:r>
            <a:endParaRPr lang="es-US" sz="4000" b="1" dirty="0"/>
          </a:p>
          <a:p>
            <a:pPr algn="ctr"/>
            <a:endParaRPr lang="es-VE" sz="4000" b="1" dirty="0"/>
          </a:p>
        </p:txBody>
      </p:sp>
    </p:spTree>
    <p:extLst>
      <p:ext uri="{BB962C8B-B14F-4D97-AF65-F5344CB8AC3E}">
        <p14:creationId xmlns:p14="http://schemas.microsoft.com/office/powerpoint/2010/main" val="22194316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Premium Vector | Watercolor illustration of old paper sheets scrolls  feather pen and inkwell isolated on white">
            <a:extLst>
              <a:ext uri="{FF2B5EF4-FFF2-40B4-BE49-F238E27FC236}">
                <a16:creationId xmlns:a16="http://schemas.microsoft.com/office/drawing/2014/main" id="{729C4DE0-4526-46D7-4FAB-9C1D3D92433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80" t="4415" r="7649"/>
          <a:stretch/>
        </p:blipFill>
        <p:spPr bwMode="auto">
          <a:xfrm>
            <a:off x="7620000" y="3110659"/>
            <a:ext cx="2858814" cy="32776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33530" y="469731"/>
            <a:ext cx="10460103" cy="5615759"/>
          </a:xfrm>
        </p:spPr>
        <p:txBody>
          <a:bodyPr>
            <a:normAutofit/>
          </a:bodyPr>
          <a:lstStyle/>
          <a:p>
            <a:r>
              <a:rPr lang="es-ES_tradnl" sz="6600" b="1" cap="none" dirty="0"/>
              <a:t>El término viene del latín </a:t>
            </a:r>
            <a:r>
              <a:rPr lang="es-ES_tradnl" sz="6600" b="1" i="1" cap="none" dirty="0"/>
              <a:t>“</a:t>
            </a:r>
            <a:r>
              <a:rPr lang="es-ES_tradnl" sz="6600" b="1" i="1" cap="none" dirty="0" err="1"/>
              <a:t>intimus</a:t>
            </a:r>
            <a:r>
              <a:rPr lang="es-ES_tradnl" sz="6600" b="1" i="1" cap="none" dirty="0"/>
              <a:t>” </a:t>
            </a:r>
            <a:r>
              <a:rPr lang="es-ES_tradnl" sz="6600" b="1" cap="none" dirty="0"/>
              <a:t>que significa </a:t>
            </a:r>
            <a:r>
              <a:rPr lang="es-ES_tradnl" sz="6600" b="1" i="1" cap="none" dirty="0"/>
              <a:t>“lo más interior” </a:t>
            </a:r>
            <a:br>
              <a:rPr lang="es-ES_tradnl" sz="6600" b="1" cap="none" dirty="0"/>
            </a:br>
            <a:r>
              <a:rPr lang="es-ES_tradnl" sz="6600" b="1" i="1" cap="none" dirty="0"/>
              <a:t>“lo más profundo”</a:t>
            </a:r>
            <a:r>
              <a:rPr lang="es-US" sz="6600" b="1" i="1" cap="none" dirty="0">
                <a:effectLst/>
              </a:rPr>
              <a:t> </a:t>
            </a:r>
            <a:endParaRPr lang="es-VE" sz="6600" b="1" i="1" cap="none" dirty="0"/>
          </a:p>
        </p:txBody>
      </p:sp>
    </p:spTree>
    <p:extLst>
      <p:ext uri="{BB962C8B-B14F-4D97-AF65-F5344CB8AC3E}">
        <p14:creationId xmlns:p14="http://schemas.microsoft.com/office/powerpoint/2010/main" val="40693050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type="title"/>
          </p:nvPr>
        </p:nvSpPr>
        <p:spPr>
          <a:xfrm>
            <a:off x="492369" y="1"/>
            <a:ext cx="10621108" cy="2451798"/>
          </a:xfrm>
        </p:spPr>
        <p:txBody>
          <a:bodyPr anchor="ctr">
            <a:normAutofit/>
          </a:bodyPr>
          <a:lstStyle/>
          <a:p>
            <a:pPr marL="0" indent="0">
              <a:lnSpc>
                <a:spcPct val="90000"/>
              </a:lnSpc>
              <a:buNone/>
            </a:pPr>
            <a:r>
              <a:rPr lang="es-ES_tradnl" sz="3600" b="1" dirty="0"/>
              <a:t>La intimidad trata de </a:t>
            </a:r>
            <a:r>
              <a:rPr lang="es-ES_tradnl" sz="3600" b="1" dirty="0">
                <a:solidFill>
                  <a:srgbClr val="675E47"/>
                </a:solidFill>
              </a:rPr>
              <a:t>nuestro mundo </a:t>
            </a:r>
            <a:r>
              <a:rPr lang="es-ES_tradnl" sz="4000" b="1" u="sng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interior</a:t>
            </a:r>
            <a:r>
              <a:rPr lang="es-ES_tradnl" sz="3600" b="1" dirty="0"/>
              <a:t>, aquel que no </a:t>
            </a:r>
            <a:r>
              <a:rPr lang="es-ES_tradnl" sz="4000" b="1" u="sng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mostramos</a:t>
            </a:r>
            <a:r>
              <a:rPr lang="es-ES_tradnl" sz="3600" b="1" dirty="0"/>
              <a:t> a los demás. Donde guardamos nuestros </a:t>
            </a:r>
            <a:r>
              <a:rPr lang="es-ES_tradnl" sz="4000" b="1" u="sng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temores</a:t>
            </a:r>
            <a:r>
              <a:rPr lang="es-ES_tradnl" sz="3600" b="1" dirty="0"/>
              <a:t>, nuestras </a:t>
            </a:r>
            <a:r>
              <a:rPr lang="es-ES_tradnl" sz="4000" b="1" u="sng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debilidades</a:t>
            </a:r>
            <a:r>
              <a:rPr lang="es-ES_tradnl" sz="3600" b="1" dirty="0"/>
              <a:t>, pero también nuestras ambiciones y nuestros </a:t>
            </a:r>
            <a:r>
              <a:rPr lang="es-ES_tradnl" sz="4000" b="1" u="sng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sueños</a:t>
            </a:r>
            <a:r>
              <a:rPr lang="es-ES_tradnl" sz="3600" b="1" dirty="0"/>
              <a:t>. </a:t>
            </a:r>
            <a:endParaRPr lang="es-VE" sz="3600" b="1" dirty="0"/>
          </a:p>
        </p:txBody>
      </p:sp>
      <p:pic>
        <p:nvPicPr>
          <p:cNvPr id="6" name="Content Placeholder 5" descr="Intimidad .jpg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607" b="14607"/>
          <a:stretch/>
        </p:blipFill>
        <p:spPr>
          <a:xfrm>
            <a:off x="1336431" y="2372196"/>
            <a:ext cx="9282444" cy="4385955"/>
          </a:xfrm>
          <a:noFill/>
        </p:spPr>
      </p:pic>
    </p:spTree>
    <p:extLst>
      <p:ext uri="{BB962C8B-B14F-4D97-AF65-F5344CB8AC3E}">
        <p14:creationId xmlns:p14="http://schemas.microsoft.com/office/powerpoint/2010/main" val="13003676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451" y="274638"/>
            <a:ext cx="10872315" cy="1143000"/>
          </a:xfrm>
        </p:spPr>
        <p:txBody>
          <a:bodyPr>
            <a:noAutofit/>
          </a:bodyPr>
          <a:lstStyle/>
          <a:p>
            <a:pPr lvl="0" algn="ctr"/>
            <a:br>
              <a:rPr lang="es-ES_tradnl" sz="4400" b="1" dirty="0"/>
            </a:br>
            <a:r>
              <a:rPr lang="es-ES_tradnl" sz="4400" b="1" dirty="0"/>
              <a:t>¿Qué causa la falta de intimidad emocional?</a:t>
            </a:r>
            <a:br>
              <a:rPr lang="es-US" sz="4400" b="1" dirty="0"/>
            </a:br>
            <a:endParaRPr lang="es-VE" sz="4400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1451" y="1775623"/>
            <a:ext cx="6049107" cy="4938714"/>
          </a:xfrm>
        </p:spPr>
        <p:txBody>
          <a:bodyPr>
            <a:normAutofit fontScale="92500"/>
          </a:bodyPr>
          <a:lstStyle/>
          <a:p>
            <a:r>
              <a:rPr lang="es-ES_tradnl" sz="3600" b="1" dirty="0">
                <a:latin typeface="Aharoni" panose="02010803020104030203" pitchFamily="2" charset="-79"/>
                <a:cs typeface="Aharoni" panose="02010803020104030203" pitchFamily="2" charset="-79"/>
              </a:rPr>
              <a:t>La falta de </a:t>
            </a:r>
            <a:r>
              <a:rPr lang="es-ES_tradnl" sz="4000" b="1" u="sng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habilidad </a:t>
            </a:r>
            <a:r>
              <a:rPr lang="es-ES_tradnl" sz="3600" b="1" dirty="0">
                <a:latin typeface="Aharoni" panose="02010803020104030203" pitchFamily="2" charset="-79"/>
                <a:cs typeface="Aharoni" panose="02010803020104030203" pitchFamily="2" charset="-79"/>
              </a:rPr>
              <a:t>para conocer el corazón de la pareja</a:t>
            </a:r>
          </a:p>
          <a:p>
            <a:pPr marL="0" indent="0">
              <a:buNone/>
            </a:pPr>
            <a:endParaRPr lang="es-US" sz="1400" dirty="0"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r>
              <a:rPr lang="es-ES_tradnl" sz="3600" b="1" dirty="0">
                <a:latin typeface="Aharoni" panose="02010803020104030203" pitchFamily="2" charset="-79"/>
                <a:cs typeface="Aharoni" panose="02010803020104030203" pitchFamily="2" charset="-79"/>
              </a:rPr>
              <a:t>El no saber </a:t>
            </a:r>
            <a:r>
              <a:rPr lang="es-ES_tradnl" sz="4000" b="1" u="sng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resolver</a:t>
            </a:r>
            <a:r>
              <a:rPr lang="es-ES_tradnl" sz="3600" b="1" dirty="0">
                <a:latin typeface="Aharoni" panose="02010803020104030203" pitchFamily="2" charset="-79"/>
                <a:cs typeface="Aharoni" panose="02010803020104030203" pitchFamily="2" charset="-79"/>
              </a:rPr>
              <a:t> los conflictos</a:t>
            </a:r>
          </a:p>
          <a:p>
            <a:pPr marL="0" indent="0">
              <a:buNone/>
            </a:pPr>
            <a:endParaRPr lang="es-US" sz="1600" dirty="0"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r>
              <a:rPr lang="es-ES_tradnl" sz="3600" b="1" dirty="0">
                <a:latin typeface="Aharoni" panose="02010803020104030203" pitchFamily="2" charset="-79"/>
                <a:cs typeface="Aharoni" panose="02010803020104030203" pitchFamily="2" charset="-79"/>
              </a:rPr>
              <a:t>La escasa </a:t>
            </a:r>
            <a:r>
              <a:rPr lang="es-ES_tradnl" sz="4000" b="1" u="sng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comunicación</a:t>
            </a:r>
            <a:r>
              <a:rPr lang="es-ES_tradnl" sz="3600" b="1" dirty="0">
                <a:latin typeface="Aharoni" panose="02010803020104030203" pitchFamily="2" charset="-79"/>
                <a:cs typeface="Aharoni" panose="02010803020104030203" pitchFamily="2" charset="-79"/>
              </a:rPr>
              <a:t>, o comunicación </a:t>
            </a:r>
            <a:r>
              <a:rPr lang="es-ES_tradnl" sz="4000" b="1" u="sng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superficial</a:t>
            </a:r>
            <a:endParaRPr lang="es-US" sz="4000" u="sng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endParaRPr lang="es-VE" sz="3600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pic>
        <p:nvPicPr>
          <p:cNvPr id="5" name="Content Placeholder 4" descr="conflictos-de-pareja.jpg"/>
          <p:cNvPicPr>
            <a:picLocks noGrp="1" noChangeAspect="1"/>
          </p:cNvPicPr>
          <p:nvPr>
            <p:ph sz="half" idx="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17" b="-857"/>
          <a:stretch/>
        </p:blipFill>
        <p:spPr>
          <a:xfrm>
            <a:off x="6433573" y="1537398"/>
            <a:ext cx="4740193" cy="4844373"/>
          </a:xfrm>
        </p:spPr>
      </p:pic>
    </p:spTree>
    <p:extLst>
      <p:ext uri="{BB962C8B-B14F-4D97-AF65-F5344CB8AC3E}">
        <p14:creationId xmlns:p14="http://schemas.microsoft.com/office/powerpoint/2010/main" val="23514550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1015" y="10869"/>
            <a:ext cx="11043139" cy="1143000"/>
          </a:xfrm>
        </p:spPr>
        <p:txBody>
          <a:bodyPr>
            <a:noAutofit/>
          </a:bodyPr>
          <a:lstStyle/>
          <a:p>
            <a:pPr lvl="0" algn="ctr"/>
            <a:br>
              <a:rPr lang="es-ES_tradnl" sz="4400" b="1" dirty="0"/>
            </a:br>
            <a:r>
              <a:rPr lang="es-ES_tradnl" sz="4400" b="1" dirty="0"/>
              <a:t>Síntomas de una pobre intimidad emocional</a:t>
            </a:r>
            <a:br>
              <a:rPr lang="es-US" sz="4400" b="1" dirty="0"/>
            </a:br>
            <a:endParaRPr lang="es-VE" sz="4400" b="1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211016" y="1235946"/>
            <a:ext cx="7194620" cy="5506497"/>
          </a:xfrm>
        </p:spPr>
        <p:txBody>
          <a:bodyPr>
            <a:normAutofit fontScale="92500"/>
          </a:bodyPr>
          <a:lstStyle/>
          <a:p>
            <a:pPr lvl="0"/>
            <a:r>
              <a:rPr lang="es-ES_tradnl" sz="4000" b="1" dirty="0"/>
              <a:t>El silencio.</a:t>
            </a:r>
            <a:endParaRPr lang="es-US" sz="4000" b="1" dirty="0"/>
          </a:p>
          <a:p>
            <a:pPr lvl="0"/>
            <a:r>
              <a:rPr lang="es-ES_tradnl" sz="4000" b="1" dirty="0"/>
              <a:t>La comunicación se hace superficial</a:t>
            </a:r>
            <a:endParaRPr lang="es-US" sz="4000" b="1" dirty="0"/>
          </a:p>
          <a:p>
            <a:pPr lvl="0"/>
            <a:r>
              <a:rPr lang="es-ES_tradnl" sz="4000" b="1" dirty="0"/>
              <a:t>Dejan de escucharse con atención.</a:t>
            </a:r>
            <a:endParaRPr lang="es-US" sz="4000" b="1" dirty="0"/>
          </a:p>
          <a:p>
            <a:pPr lvl="0"/>
            <a:r>
              <a:rPr lang="es-ES_tradnl" sz="4000" b="1" dirty="0"/>
              <a:t>Dejan de pasar tiempos juntos.</a:t>
            </a:r>
            <a:endParaRPr lang="es-US" sz="4000" b="1" dirty="0"/>
          </a:p>
          <a:p>
            <a:pPr lvl="0"/>
            <a:r>
              <a:rPr lang="es-ES_tradnl" sz="4000" b="1" dirty="0"/>
              <a:t>Sentimiento de abandono </a:t>
            </a:r>
            <a:br>
              <a:rPr lang="es-ES_tradnl" sz="4000" b="1" dirty="0"/>
            </a:br>
            <a:r>
              <a:rPr lang="es-ES_tradnl" sz="4000" b="1" i="1" dirty="0"/>
              <a:t>(cuando más te necesita no estás)</a:t>
            </a:r>
            <a:endParaRPr lang="es-US" sz="4000" b="1" i="1" dirty="0"/>
          </a:p>
          <a:p>
            <a:endParaRPr lang="es-VE" sz="4000" b="1" dirty="0"/>
          </a:p>
        </p:txBody>
      </p:sp>
      <p:pic>
        <p:nvPicPr>
          <p:cNvPr id="3074" name="Picture 2" descr="Avoiding These Things Will Kill Your Marriage - All Pro Dad">
            <a:extLst>
              <a:ext uri="{FF2B5EF4-FFF2-40B4-BE49-F238E27FC236}">
                <a16:creationId xmlns:a16="http://schemas.microsoft.com/office/drawing/2014/main" id="{9DC8CB6D-52AA-D1EB-FCEB-11A836FACD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3625" y="1669282"/>
            <a:ext cx="5275078" cy="35194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68152697-7FAF-A42C-DB01-34C29961AAF8}"/>
              </a:ext>
            </a:extLst>
          </p:cNvPr>
          <p:cNvSpPr/>
          <p:nvPr/>
        </p:nvSpPr>
        <p:spPr>
          <a:xfrm>
            <a:off x="8963129" y="6169687"/>
            <a:ext cx="2311121" cy="39188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D549652-F202-7A4D-F45E-D1391A318699}"/>
              </a:ext>
            </a:extLst>
          </p:cNvPr>
          <p:cNvSpPr/>
          <p:nvPr/>
        </p:nvSpPr>
        <p:spPr>
          <a:xfrm>
            <a:off x="5255289" y="6475341"/>
            <a:ext cx="6029010" cy="391886"/>
          </a:xfrm>
          <a:prstGeom prst="rect">
            <a:avLst/>
          </a:prstGeom>
          <a:solidFill>
            <a:srgbClr val="675E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79827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1015" y="10869"/>
            <a:ext cx="11043139" cy="1143000"/>
          </a:xfrm>
        </p:spPr>
        <p:txBody>
          <a:bodyPr>
            <a:noAutofit/>
          </a:bodyPr>
          <a:lstStyle/>
          <a:p>
            <a:pPr lvl="0" algn="ctr"/>
            <a:br>
              <a:rPr lang="es-ES_tradnl" sz="4400" b="1" dirty="0"/>
            </a:br>
            <a:r>
              <a:rPr lang="es-ES_tradnl" sz="4400" b="1" dirty="0"/>
              <a:t>Síntomas de una pobre intimidad emocional</a:t>
            </a:r>
            <a:br>
              <a:rPr lang="es-US" sz="4400" b="1" dirty="0"/>
            </a:br>
            <a:endParaRPr lang="es-VE" sz="4400" b="1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211016" y="1235946"/>
            <a:ext cx="7194620" cy="5506497"/>
          </a:xfrm>
        </p:spPr>
        <p:txBody>
          <a:bodyPr>
            <a:normAutofit fontScale="85000" lnSpcReduction="10000"/>
          </a:bodyPr>
          <a:lstStyle/>
          <a:p>
            <a:r>
              <a:rPr lang="es-ES_tradnl" sz="4000" b="1" dirty="0"/>
              <a:t>Sentimientos de incomodidad al estar juntos</a:t>
            </a:r>
          </a:p>
          <a:p>
            <a:pPr lvl="0"/>
            <a:r>
              <a:rPr lang="es-ES_tradnl" sz="4000" b="1" dirty="0"/>
              <a:t>Abuso emocional. </a:t>
            </a:r>
            <a:endParaRPr lang="es-US" sz="4000" b="1" dirty="0"/>
          </a:p>
          <a:p>
            <a:pPr lvl="0"/>
            <a:r>
              <a:rPr lang="es-ES_tradnl" sz="4000" b="1" dirty="0"/>
              <a:t>No hay interés en las necesidades </a:t>
            </a:r>
            <a:br>
              <a:rPr lang="es-ES_tradnl" sz="4000" b="1" dirty="0"/>
            </a:br>
            <a:r>
              <a:rPr lang="es-ES_tradnl" sz="4000" b="1" dirty="0"/>
              <a:t>del otro. </a:t>
            </a:r>
            <a:endParaRPr lang="es-US" sz="4000" b="1" dirty="0"/>
          </a:p>
          <a:p>
            <a:pPr lvl="0"/>
            <a:r>
              <a:rPr lang="es-ES_tradnl" sz="4000" b="1" dirty="0"/>
              <a:t>Comienzan a vivir como inquilinos (juntos pero no revueltos). </a:t>
            </a:r>
            <a:endParaRPr lang="es-US" sz="4000" b="1" dirty="0"/>
          </a:p>
          <a:p>
            <a:pPr lvl="0"/>
            <a:r>
              <a:rPr lang="es-ES_tradnl" sz="4000" b="1" dirty="0"/>
              <a:t>Se experimenta soledad, aunque estén en la misma casa.</a:t>
            </a:r>
            <a:endParaRPr lang="es-US" sz="4000" b="1" dirty="0"/>
          </a:p>
          <a:p>
            <a:pPr lvl="0"/>
            <a:r>
              <a:rPr lang="es-ES_tradnl" sz="4000" b="1" dirty="0"/>
              <a:t>Se comparte más con otras personas.</a:t>
            </a:r>
            <a:endParaRPr lang="es-VE" sz="4000" b="1" dirty="0"/>
          </a:p>
          <a:p>
            <a:pPr lvl="0"/>
            <a:endParaRPr lang="es-VE" sz="4000" b="1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8152697-7FAF-A42C-DB01-34C29961AAF8}"/>
              </a:ext>
            </a:extLst>
          </p:cNvPr>
          <p:cNvSpPr/>
          <p:nvPr/>
        </p:nvSpPr>
        <p:spPr>
          <a:xfrm>
            <a:off x="8963129" y="6169687"/>
            <a:ext cx="2311121" cy="39188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D549652-F202-7A4D-F45E-D1391A318699}"/>
              </a:ext>
            </a:extLst>
          </p:cNvPr>
          <p:cNvSpPr/>
          <p:nvPr/>
        </p:nvSpPr>
        <p:spPr>
          <a:xfrm>
            <a:off x="5255289" y="6475341"/>
            <a:ext cx="6029010" cy="391886"/>
          </a:xfrm>
          <a:prstGeom prst="rect">
            <a:avLst/>
          </a:prstGeom>
          <a:solidFill>
            <a:srgbClr val="675E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098" name="Picture 2" descr="ADHD and Relationships: Why ADD Marriages Can End in Divorce">
            <a:extLst>
              <a:ext uri="{FF2B5EF4-FFF2-40B4-BE49-F238E27FC236}">
                <a16:creationId xmlns:a16="http://schemas.microsoft.com/office/drawing/2014/main" id="{A81E2323-EF40-CCA7-872F-3DBCBD64959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04" t="7978" r="14569"/>
          <a:stretch/>
        </p:blipFill>
        <p:spPr bwMode="auto">
          <a:xfrm>
            <a:off x="6903219" y="1420104"/>
            <a:ext cx="5189970" cy="43023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500449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482321" y="1204202"/>
            <a:ext cx="10781881" cy="1217451"/>
          </a:xfrm>
        </p:spPr>
        <p:txBody>
          <a:bodyPr>
            <a:normAutofit fontScale="90000"/>
          </a:bodyPr>
          <a:lstStyle/>
          <a:p>
            <a:pPr algn="ctr"/>
            <a:r>
              <a:rPr lang="es-ES_tradnl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Tres componentes para que exista intimidad emocional.</a:t>
            </a:r>
            <a:endParaRPr lang="es-VE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EAB7436-09AC-8858-DC70-4ED06737CD4C}"/>
              </a:ext>
            </a:extLst>
          </p:cNvPr>
          <p:cNvSpPr/>
          <p:nvPr/>
        </p:nvSpPr>
        <p:spPr>
          <a:xfrm>
            <a:off x="864159" y="3057413"/>
            <a:ext cx="3168252" cy="2810824"/>
          </a:xfrm>
          <a:prstGeom prst="rect">
            <a:avLst/>
          </a:prstGeom>
          <a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t="-8000" b="-8000"/>
            </a:stretch>
          </a:blipFill>
        </p:spPr>
        <p:style>
          <a:lnRef idx="0">
            <a:schemeClr val="accen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2">
            <a:schemeClr val="accent1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15CE2FB1-44F1-3A08-6485-9BF0775680E4}"/>
              </a:ext>
            </a:extLst>
          </p:cNvPr>
          <p:cNvSpPr/>
          <p:nvPr/>
        </p:nvSpPr>
        <p:spPr>
          <a:xfrm>
            <a:off x="940558" y="5202253"/>
            <a:ext cx="3097913" cy="642358"/>
          </a:xfrm>
          <a:custGeom>
            <a:avLst/>
            <a:gdLst>
              <a:gd name="connsiteX0" fmla="*/ 0 w 2209103"/>
              <a:gd name="connsiteY0" fmla="*/ 0 h 454431"/>
              <a:gd name="connsiteX1" fmla="*/ 2209103 w 2209103"/>
              <a:gd name="connsiteY1" fmla="*/ 0 h 454431"/>
              <a:gd name="connsiteX2" fmla="*/ 2209103 w 2209103"/>
              <a:gd name="connsiteY2" fmla="*/ 454431 h 454431"/>
              <a:gd name="connsiteX3" fmla="*/ 0 w 2209103"/>
              <a:gd name="connsiteY3" fmla="*/ 454431 h 454431"/>
              <a:gd name="connsiteX4" fmla="*/ 0 w 2209103"/>
              <a:gd name="connsiteY4" fmla="*/ 0 h 4544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09103" h="454431">
                <a:moveTo>
                  <a:pt x="0" y="0"/>
                </a:moveTo>
                <a:lnTo>
                  <a:pt x="2209103" y="0"/>
                </a:lnTo>
                <a:lnTo>
                  <a:pt x="2209103" y="454431"/>
                </a:lnTo>
                <a:lnTo>
                  <a:pt x="0" y="454431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50000"/>
              <a:alpha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50000"/>
              <a:alpha val="4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81280" tIns="81280" rIns="81280" bIns="81280" numCol="1" spcCol="1270" anchor="ctr" anchorCtr="0">
            <a:noAutofit/>
          </a:bodyPr>
          <a:lstStyle/>
          <a:p>
            <a:pPr marL="0" lvl="0" indent="0" algn="ctr" defTabSz="1422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s-VE" sz="3200" kern="1200" dirty="0">
                <a:ln>
                  <a:solidFill>
                    <a:srgbClr val="675E47"/>
                  </a:solidFill>
                </a:ln>
                <a:solidFill>
                  <a:srgbClr val="800000"/>
                </a:solidFill>
                <a:latin typeface="Arial Black"/>
                <a:cs typeface="Arial Black"/>
              </a:rPr>
              <a:t>Empatía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9B49240-48DC-1208-5584-6FF2D2AED26A}"/>
              </a:ext>
            </a:extLst>
          </p:cNvPr>
          <p:cNvSpPr/>
          <p:nvPr/>
        </p:nvSpPr>
        <p:spPr>
          <a:xfrm>
            <a:off x="4354451" y="3057412"/>
            <a:ext cx="3097913" cy="2787197"/>
          </a:xfrm>
          <a:prstGeom prst="rect">
            <a:avLst/>
          </a:prstGeom>
          <a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32000" r="-32000"/>
            </a:stretch>
          </a:blipFill>
        </p:spPr>
        <p:style>
          <a:lnRef idx="0">
            <a:schemeClr val="accen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2">
            <a:schemeClr val="accent1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F9E82934-2DBF-8DFA-0573-A8BC8D604300}"/>
              </a:ext>
            </a:extLst>
          </p:cNvPr>
          <p:cNvSpPr/>
          <p:nvPr/>
        </p:nvSpPr>
        <p:spPr>
          <a:xfrm>
            <a:off x="4354451" y="5202253"/>
            <a:ext cx="3097913" cy="642358"/>
          </a:xfrm>
          <a:custGeom>
            <a:avLst/>
            <a:gdLst>
              <a:gd name="connsiteX0" fmla="*/ 0 w 2209103"/>
              <a:gd name="connsiteY0" fmla="*/ 0 h 454431"/>
              <a:gd name="connsiteX1" fmla="*/ 2209103 w 2209103"/>
              <a:gd name="connsiteY1" fmla="*/ 0 h 454431"/>
              <a:gd name="connsiteX2" fmla="*/ 2209103 w 2209103"/>
              <a:gd name="connsiteY2" fmla="*/ 454431 h 454431"/>
              <a:gd name="connsiteX3" fmla="*/ 0 w 2209103"/>
              <a:gd name="connsiteY3" fmla="*/ 454431 h 454431"/>
              <a:gd name="connsiteX4" fmla="*/ 0 w 2209103"/>
              <a:gd name="connsiteY4" fmla="*/ 0 h 4544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09103" h="454431">
                <a:moveTo>
                  <a:pt x="0" y="0"/>
                </a:moveTo>
                <a:lnTo>
                  <a:pt x="2209103" y="0"/>
                </a:lnTo>
                <a:lnTo>
                  <a:pt x="2209103" y="454431"/>
                </a:lnTo>
                <a:lnTo>
                  <a:pt x="0" y="454431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50000"/>
              <a:alpha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50000"/>
              <a:alpha val="4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71120" tIns="71120" rIns="71120" bIns="71120" numCol="1" spcCol="1270" anchor="ctr" anchorCtr="0">
            <a:noAutofit/>
          </a:bodyPr>
          <a:lstStyle/>
          <a:p>
            <a:pPr marL="0" lvl="0" indent="0" algn="ctr" defTabSz="12446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s-VE" sz="4000" kern="1200" dirty="0">
                <a:ln>
                  <a:solidFill>
                    <a:srgbClr val="675E47"/>
                  </a:solidFill>
                </a:ln>
                <a:solidFill>
                  <a:srgbClr val="FF6600"/>
                </a:solidFill>
                <a:latin typeface="Arial Black"/>
                <a:cs typeface="Arial Black"/>
              </a:rPr>
              <a:t>Apertura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2EEFC78-227D-659F-8ADE-0C78E9C72A57}"/>
              </a:ext>
            </a:extLst>
          </p:cNvPr>
          <p:cNvSpPr/>
          <p:nvPr/>
        </p:nvSpPr>
        <p:spPr>
          <a:xfrm>
            <a:off x="7768342" y="3057412"/>
            <a:ext cx="3097913" cy="2787197"/>
          </a:xfrm>
          <a:prstGeom prst="rect">
            <a:avLst/>
          </a:prstGeom>
          <a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15000" r="-15000"/>
            </a:stretch>
          </a:blipFill>
        </p:spPr>
        <p:style>
          <a:lnRef idx="0">
            <a:schemeClr val="accen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2">
            <a:schemeClr val="accent1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687BE843-F71C-B964-234F-2EA8A355F1D2}"/>
              </a:ext>
            </a:extLst>
          </p:cNvPr>
          <p:cNvSpPr/>
          <p:nvPr/>
        </p:nvSpPr>
        <p:spPr>
          <a:xfrm>
            <a:off x="7768342" y="5202251"/>
            <a:ext cx="3097913" cy="642358"/>
          </a:xfrm>
          <a:custGeom>
            <a:avLst/>
            <a:gdLst>
              <a:gd name="connsiteX0" fmla="*/ 0 w 2209103"/>
              <a:gd name="connsiteY0" fmla="*/ 0 h 454431"/>
              <a:gd name="connsiteX1" fmla="*/ 2209103 w 2209103"/>
              <a:gd name="connsiteY1" fmla="*/ 0 h 454431"/>
              <a:gd name="connsiteX2" fmla="*/ 2209103 w 2209103"/>
              <a:gd name="connsiteY2" fmla="*/ 454431 h 454431"/>
              <a:gd name="connsiteX3" fmla="*/ 0 w 2209103"/>
              <a:gd name="connsiteY3" fmla="*/ 454431 h 454431"/>
              <a:gd name="connsiteX4" fmla="*/ 0 w 2209103"/>
              <a:gd name="connsiteY4" fmla="*/ 0 h 4544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09103" h="454431">
                <a:moveTo>
                  <a:pt x="0" y="0"/>
                </a:moveTo>
                <a:lnTo>
                  <a:pt x="2209103" y="0"/>
                </a:lnTo>
                <a:lnTo>
                  <a:pt x="2209103" y="454431"/>
                </a:lnTo>
                <a:lnTo>
                  <a:pt x="0" y="454431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50000"/>
              <a:alpha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50000"/>
              <a:alpha val="4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60960" tIns="60960" rIns="60960" bIns="60960" numCol="1" spcCol="1270" anchor="ctr" anchorCtr="0">
            <a:noAutofit/>
          </a:bodyPr>
          <a:lstStyle/>
          <a:p>
            <a:pPr marL="0" lvl="0" indent="0" algn="ctr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br>
              <a:rPr lang="es-VE" sz="3200" dirty="0">
                <a:solidFill>
                  <a:srgbClr val="CCFFCC"/>
                </a:solidFill>
                <a:latin typeface="Arial Black"/>
                <a:cs typeface="Arial Black"/>
              </a:rPr>
            </a:br>
            <a:r>
              <a:rPr lang="es-VE" sz="3600" kern="1200" dirty="0">
                <a:ln>
                  <a:solidFill>
                    <a:srgbClr val="675E47"/>
                  </a:solidFill>
                </a:ln>
                <a:solidFill>
                  <a:srgbClr val="CCFFCC"/>
                </a:solidFill>
                <a:latin typeface="Arial Black"/>
                <a:cs typeface="Arial Black"/>
              </a:rPr>
              <a:t>Vulnerable</a:t>
            </a:r>
          </a:p>
          <a:p>
            <a:pPr marL="0" lvl="0" indent="0" algn="ctr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es-VE" sz="1100" kern="1200" dirty="0"/>
          </a:p>
        </p:txBody>
      </p:sp>
    </p:spTree>
    <p:extLst>
      <p:ext uri="{BB962C8B-B14F-4D97-AF65-F5344CB8AC3E}">
        <p14:creationId xmlns:p14="http://schemas.microsoft.com/office/powerpoint/2010/main" val="259783502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algn="ctr"/>
            <a:br>
              <a:rPr lang="es-ES_tradnl" sz="3600" b="1" dirty="0"/>
            </a:br>
            <a:r>
              <a:rPr lang="es-ES_tradnl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Como comenzar a mejorar la intimidad emocional</a:t>
            </a:r>
            <a:br>
              <a:rPr lang="es-US" sz="3600" dirty="0"/>
            </a:br>
            <a:endParaRPr lang="es-VE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7570" y="1698170"/>
            <a:ext cx="10815375" cy="5496450"/>
          </a:xfrm>
        </p:spPr>
        <p:txBody>
          <a:bodyPr>
            <a:noAutofit/>
          </a:bodyPr>
          <a:lstStyle/>
          <a:p>
            <a:r>
              <a:rPr lang="es-ES_tradnl" sz="3600" b="1" i="1" u="sng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Comunícate</a:t>
            </a:r>
            <a:r>
              <a:rPr lang="es-ES_tradnl" sz="3200" b="1" i="1" dirty="0"/>
              <a:t> más allá de lo que comúnmente te comunicas</a:t>
            </a:r>
            <a:r>
              <a:rPr lang="es-ES_tradnl" sz="3200" dirty="0"/>
              <a:t>. </a:t>
            </a:r>
            <a:endParaRPr lang="es-US" sz="3200" dirty="0"/>
          </a:p>
          <a:p>
            <a:r>
              <a:rPr lang="es-ES_tradnl" sz="3200" b="1" i="1" dirty="0"/>
              <a:t>Se </a:t>
            </a:r>
            <a:r>
              <a:rPr lang="es-ES_tradnl" sz="3600" b="1" i="1" u="sng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comprensivo</a:t>
            </a:r>
            <a:r>
              <a:rPr lang="es-ES_tradnl" sz="3200" b="1" i="1" dirty="0"/>
              <a:t>, demuestra la gracia de Dios.</a:t>
            </a:r>
            <a:endParaRPr lang="es-US" sz="3200" dirty="0"/>
          </a:p>
          <a:p>
            <a:r>
              <a:rPr lang="es-ES_tradnl" sz="3200" b="1" i="1" dirty="0"/>
              <a:t>Ocúpate en lo que le </a:t>
            </a:r>
            <a:r>
              <a:rPr lang="es-ES_tradnl" sz="3600" b="1" i="1" u="sng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interesa </a:t>
            </a:r>
            <a:br>
              <a:rPr lang="es-ES_tradnl" sz="3200" b="1" i="1" dirty="0"/>
            </a:br>
            <a:r>
              <a:rPr lang="es-ES_tradnl" sz="3200" b="1" i="1" dirty="0"/>
              <a:t>realmente a tu pareja.</a:t>
            </a:r>
            <a:endParaRPr lang="es-US" sz="3200" dirty="0"/>
          </a:p>
          <a:p>
            <a:r>
              <a:rPr lang="es-ES_tradnl" sz="3600" b="1" i="1" u="sng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Resuelve</a:t>
            </a:r>
            <a:r>
              <a:rPr lang="es-ES_tradnl" sz="3200" b="1" i="1" dirty="0"/>
              <a:t> los problemas o diferencias </a:t>
            </a:r>
            <a:br>
              <a:rPr lang="es-ES_tradnl" sz="3200" b="1" i="1" dirty="0"/>
            </a:br>
            <a:r>
              <a:rPr lang="es-ES_tradnl" sz="3200" b="1" i="1" dirty="0"/>
              <a:t>lo más pronto posible.</a:t>
            </a:r>
            <a:endParaRPr lang="es-US" sz="3200" dirty="0"/>
          </a:p>
          <a:p>
            <a:r>
              <a:rPr lang="es-ES_tradnl" sz="3200" b="1" i="1" dirty="0"/>
              <a:t>Busca pasar </a:t>
            </a:r>
            <a:r>
              <a:rPr lang="es-ES_tradnl" sz="3600" b="1" i="1" u="sng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tiempo</a:t>
            </a:r>
            <a:r>
              <a:rPr lang="es-ES_tradnl" sz="3200" b="1" i="1" dirty="0"/>
              <a:t> de intimidad </a:t>
            </a:r>
            <a:br>
              <a:rPr lang="es-ES_tradnl" sz="3200" b="1" i="1" dirty="0"/>
            </a:br>
            <a:r>
              <a:rPr lang="es-ES_tradnl" sz="3200" b="1" i="1" dirty="0"/>
              <a:t>con tu pareja.</a:t>
            </a:r>
            <a:endParaRPr lang="es-VE" sz="3200" dirty="0"/>
          </a:p>
        </p:txBody>
      </p:sp>
      <p:pic>
        <p:nvPicPr>
          <p:cNvPr id="5122" name="Picture 2" descr="81 Couple At Woodworking Shop Stock Photos, Pictures &amp; Royalty-Free Images  - iStock">
            <a:extLst>
              <a:ext uri="{FF2B5EF4-FFF2-40B4-BE49-F238E27FC236}">
                <a16:creationId xmlns:a16="http://schemas.microsoft.com/office/drawing/2014/main" id="{2537D10D-DF23-D6B2-F259-9A361633B62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01" t="5462" r="17881" b="7402"/>
          <a:stretch/>
        </p:blipFill>
        <p:spPr bwMode="auto">
          <a:xfrm>
            <a:off x="7058073" y="3078129"/>
            <a:ext cx="4946357" cy="37798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702078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624552" y="430924"/>
            <a:ext cx="6653048" cy="5727428"/>
          </a:xfrm>
        </p:spPr>
        <p:txBody>
          <a:bodyPr/>
          <a:lstStyle/>
          <a:p>
            <a:pPr algn="ctr">
              <a:spcBef>
                <a:spcPts val="0"/>
              </a:spcBef>
            </a:pPr>
            <a:r>
              <a:rPr lang="es-ES_tradnl" sz="4800" b="1" dirty="0"/>
              <a:t> </a:t>
            </a:r>
            <a:br>
              <a:rPr lang="es-ES_tradnl" sz="4800" b="1" dirty="0"/>
            </a:br>
            <a:br>
              <a:rPr lang="es-ES_tradnl" sz="4800" b="1" dirty="0"/>
            </a:br>
            <a:br>
              <a:rPr lang="es-ES_tradnl" sz="4800" b="1" dirty="0"/>
            </a:br>
            <a:r>
              <a:rPr lang="es-ES_tradnl" sz="4400" b="1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MS Mincho" panose="02020609040205080304" pitchFamily="49" charset="-128"/>
                <a:cs typeface="Helvetica" pitchFamily="2" charset="0"/>
              </a:rPr>
              <a:t>En una pareja, la intimidad significa darse </a:t>
            </a:r>
            <a:r>
              <a:rPr lang="es-ES_tradnl" sz="4800" b="1" u="sng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MS Mincho" panose="02020609040205080304" pitchFamily="49" charset="-128"/>
                <a:cs typeface="Helvetica" pitchFamily="2" charset="0"/>
              </a:rPr>
              <a:t>acceso</a:t>
            </a:r>
            <a:r>
              <a:rPr lang="es-ES_tradnl" sz="4400" b="1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MS Mincho" panose="02020609040205080304" pitchFamily="49" charset="-128"/>
                <a:cs typeface="Helvetica" pitchFamily="2" charset="0"/>
              </a:rPr>
              <a:t> a su mundo </a:t>
            </a:r>
            <a:r>
              <a:rPr lang="es-ES_tradnl" sz="4800" b="1" u="sng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MS Mincho" panose="02020609040205080304" pitchFamily="49" charset="-128"/>
                <a:cs typeface="Helvetica" pitchFamily="2" charset="0"/>
              </a:rPr>
              <a:t>interior</a:t>
            </a:r>
            <a:r>
              <a:rPr lang="es-ES_tradnl" sz="4400" b="1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MS Mincho" panose="02020609040205080304" pitchFamily="49" charset="-128"/>
                <a:cs typeface="Helvetica" pitchFamily="2" charset="0"/>
              </a:rPr>
              <a:t>. </a:t>
            </a:r>
            <a:br>
              <a:rPr lang="es-ES_tradnl" sz="4400" b="1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MS Mincho" panose="02020609040205080304" pitchFamily="49" charset="-128"/>
                <a:cs typeface="Helvetica" pitchFamily="2" charset="0"/>
              </a:rPr>
            </a:br>
            <a:r>
              <a:rPr lang="es-ES_tradnl" sz="4400" b="1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MS Mincho" panose="02020609040205080304" pitchFamily="49" charset="-128"/>
                <a:cs typeface="Helvetica" pitchFamily="2" charset="0"/>
              </a:rPr>
              <a:t>Y cuanto más conoces su mundo interior, más </a:t>
            </a:r>
            <a:r>
              <a:rPr lang="es-ES_tradnl" sz="4800" b="1" u="sng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MS Mincho" panose="02020609040205080304" pitchFamily="49" charset="-128"/>
                <a:cs typeface="Helvetica" pitchFamily="2" charset="0"/>
              </a:rPr>
              <a:t>amor</a:t>
            </a:r>
            <a:r>
              <a:rPr lang="es-ES_tradnl" sz="4400" b="1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MS Mincho" panose="02020609040205080304" pitchFamily="49" charset="-128"/>
                <a:cs typeface="Helvetica" pitchFamily="2" charset="0"/>
              </a:rPr>
              <a:t>, </a:t>
            </a:r>
            <a:r>
              <a:rPr lang="es-ES_tradnl" sz="4800" b="1" u="sng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MS Mincho" panose="02020609040205080304" pitchFamily="49" charset="-128"/>
                <a:cs typeface="Helvetica" pitchFamily="2" charset="0"/>
              </a:rPr>
              <a:t>afecto</a:t>
            </a:r>
            <a:r>
              <a:rPr lang="es-ES_tradnl" sz="4400" b="1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MS Mincho" panose="02020609040205080304" pitchFamily="49" charset="-128"/>
                <a:cs typeface="Helvetica" pitchFamily="2" charset="0"/>
              </a:rPr>
              <a:t> y cercanía experimentarán. </a:t>
            </a:r>
            <a:br>
              <a:rPr lang="es-US" sz="4400" b="1" dirty="0">
                <a:latin typeface="Cambria" panose="020405030504060302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</a:br>
            <a:br>
              <a:rPr lang="es-US" sz="8800" b="1" dirty="0"/>
            </a:br>
            <a:endParaRPr lang="es-VE" sz="4800" b="1" dirty="0"/>
          </a:p>
        </p:txBody>
      </p:sp>
      <p:pic>
        <p:nvPicPr>
          <p:cNvPr id="3" name="Picture 2" descr="A picture containing floor, wall, indoor, person&#10;&#10;Description automatically generated">
            <a:extLst>
              <a:ext uri="{FF2B5EF4-FFF2-40B4-BE49-F238E27FC236}">
                <a16:creationId xmlns:a16="http://schemas.microsoft.com/office/drawing/2014/main" id="{A64C8E8F-9CD3-A099-6196-DE1A8A3B5F8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781" r="12382"/>
          <a:stretch/>
        </p:blipFill>
        <p:spPr>
          <a:xfrm>
            <a:off x="179148" y="525517"/>
            <a:ext cx="4350811" cy="586477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89317451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BCD96E-A1FD-BA91-56A0-75787969E2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1200" y="392969"/>
            <a:ext cx="10160000" cy="2624667"/>
          </a:xfrm>
        </p:spPr>
        <p:txBody>
          <a:bodyPr/>
          <a:lstStyle/>
          <a:p>
            <a:pPr algn="ctr"/>
            <a:r>
              <a:rPr lang="es-ES_tradnl" sz="44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“Matrimonios son los que han puesto en riesgo su </a:t>
            </a:r>
            <a:r>
              <a:rPr lang="es-ES_tradnl" sz="4800" b="1" u="sng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intimidad</a:t>
            </a:r>
            <a:r>
              <a:rPr lang="es-ES_tradnl" sz="44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y saben, gracias a eso, que la vida sin intimidad es </a:t>
            </a:r>
            <a:r>
              <a:rPr lang="es-ES_tradnl" sz="4800" b="1" u="sng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imposible</a:t>
            </a:r>
            <a:r>
              <a:rPr lang="es-ES_tradnl" sz="44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.” </a:t>
            </a:r>
            <a:r>
              <a:rPr lang="es-ES_tradnl" sz="3600" i="1" dirty="0">
                <a:solidFill>
                  <a:srgbClr val="0070C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Carolyn </a:t>
            </a:r>
            <a:r>
              <a:rPr lang="es-ES_tradnl" sz="3600" i="1" dirty="0" err="1">
                <a:solidFill>
                  <a:srgbClr val="0070C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Heilbrun</a:t>
            </a:r>
            <a:endParaRPr lang="en-US" dirty="0"/>
          </a:p>
        </p:txBody>
      </p:sp>
      <p:pic>
        <p:nvPicPr>
          <p:cNvPr id="8194" name="Picture 2" descr="How to Build Trust in a Marriage | House to House Heart to Heart">
            <a:extLst>
              <a:ext uri="{FF2B5EF4-FFF2-40B4-BE49-F238E27FC236}">
                <a16:creationId xmlns:a16="http://schemas.microsoft.com/office/drawing/2014/main" id="{9181F597-7381-DB24-8760-7AA6C68D92E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13"/>
          <a:stretch/>
        </p:blipFill>
        <p:spPr bwMode="auto">
          <a:xfrm>
            <a:off x="3038037" y="2984069"/>
            <a:ext cx="5583449" cy="3768828"/>
          </a:xfrm>
          <a:prstGeom prst="hear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1098674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0083" y="3333"/>
            <a:ext cx="10160000" cy="1143000"/>
          </a:xfrm>
        </p:spPr>
        <p:txBody>
          <a:bodyPr anchor="ctr">
            <a:normAutofit/>
          </a:bodyPr>
          <a:lstStyle/>
          <a:p>
            <a:r>
              <a:rPr lang="es-VE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Qué hacer con lo que haz aprendido</a:t>
            </a:r>
          </a:p>
        </p:txBody>
      </p:sp>
      <p:pic>
        <p:nvPicPr>
          <p:cNvPr id="6" name="Picture 5" descr="Two people talking&#10;&#10;Description automatically generated with low confidence">
            <a:extLst>
              <a:ext uri="{FF2B5EF4-FFF2-40B4-BE49-F238E27FC236}">
                <a16:creationId xmlns:a16="http://schemas.microsoft.com/office/drawing/2014/main" id="{6D15EB1C-609E-7966-C908-E6083FC23C9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17616" b="1"/>
          <a:stretch/>
        </p:blipFill>
        <p:spPr>
          <a:xfrm>
            <a:off x="130576" y="1786759"/>
            <a:ext cx="5094568" cy="4127728"/>
          </a:xfrm>
          <a:prstGeom prst="rect">
            <a:avLst/>
          </a:prstGeom>
          <a:noFill/>
        </p:spPr>
      </p:pic>
      <p:sp>
        <p:nvSpPr>
          <p:cNvPr id="3" name="Content Placeholder 2"/>
          <p:cNvSpPr>
            <a:spLocks noGrp="1"/>
          </p:cNvSpPr>
          <p:nvPr>
            <p:ph sz="quarter" idx="4"/>
          </p:nvPr>
        </p:nvSpPr>
        <p:spPr>
          <a:xfrm>
            <a:off x="5385917" y="944546"/>
            <a:ext cx="6675508" cy="5913454"/>
          </a:xfrm>
          <a:solidFill>
            <a:schemeClr val="tx2"/>
          </a:solidFill>
        </p:spPr>
        <p:txBody>
          <a:bodyPr>
            <a:normAutofit fontScale="92500" lnSpcReduction="10000"/>
          </a:bodyPr>
          <a:lstStyle/>
          <a:p>
            <a:pPr marL="571500" indent="-457200">
              <a:buFont typeface="+mj-lt"/>
              <a:buAutoNum type="arabicPeriod"/>
            </a:pPr>
            <a:endParaRPr lang="es-VE" sz="2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571500" indent="-457200">
              <a:buFont typeface="+mj-lt"/>
              <a:buAutoNum type="arabicPeriod"/>
            </a:pPr>
            <a:r>
              <a:rPr lang="es-VE" sz="39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Escribe lo que has aprendido, lo que Dios te ha dicho.</a:t>
            </a:r>
          </a:p>
          <a:p>
            <a:pPr marL="571500" indent="-457200">
              <a:buFont typeface="+mj-lt"/>
              <a:buAutoNum type="arabicPeriod"/>
            </a:pPr>
            <a:r>
              <a:rPr lang="es-VE" sz="39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Escribe la acción a tomar a partir de ahora, el primer paso que darás en las próximos tres días. </a:t>
            </a:r>
          </a:p>
          <a:p>
            <a:pPr marL="571500" indent="-457200">
              <a:buFont typeface="+mj-lt"/>
              <a:buAutoNum type="arabicPeriod"/>
            </a:pPr>
            <a:r>
              <a:rPr lang="es-VE" sz="39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Ponle fecha y hora y comienza.</a:t>
            </a:r>
          </a:p>
          <a:p>
            <a:pPr marL="571500" indent="-457200">
              <a:buFont typeface="+mj-lt"/>
              <a:buAutoNum type="arabicPeriod"/>
            </a:pPr>
            <a:r>
              <a:rPr lang="es-VE" sz="39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Comparte hoy con tu pareja lo que Dios ha sembrado en tu corazón. </a:t>
            </a:r>
          </a:p>
          <a:p>
            <a:pPr marL="571500" indent="-457200">
              <a:buFont typeface="+mj-lt"/>
              <a:buAutoNum type="arabicPeriod"/>
            </a:pPr>
            <a:endParaRPr lang="es-VE" sz="2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6087919-52D9-BF61-D45E-FA1C0A5C50B1}"/>
              </a:ext>
            </a:extLst>
          </p:cNvPr>
          <p:cNvSpPr/>
          <p:nvPr/>
        </p:nvSpPr>
        <p:spPr>
          <a:xfrm>
            <a:off x="0" y="6655393"/>
            <a:ext cx="12191999" cy="23946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80179B5-D719-7868-9B3B-7D7533B507CA}"/>
              </a:ext>
            </a:extLst>
          </p:cNvPr>
          <p:cNvSpPr/>
          <p:nvPr/>
        </p:nvSpPr>
        <p:spPr>
          <a:xfrm>
            <a:off x="12031280" y="120580"/>
            <a:ext cx="160773" cy="654483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552193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0" y="4900728"/>
            <a:ext cx="11203912" cy="594626"/>
          </a:xfrm>
        </p:spPr>
        <p:txBody>
          <a:bodyPr>
            <a:noAutofit/>
          </a:bodyPr>
          <a:lstStyle/>
          <a:p>
            <a:pPr algn="ctr"/>
            <a:r>
              <a:rPr lang="es-ES_tradnl" sz="3800" dirty="0"/>
              <a:t>“La intimidad emocional, un factor de renovación” </a:t>
            </a:r>
            <a:endParaRPr lang="es-VE" sz="3800" dirty="0"/>
          </a:p>
        </p:txBody>
      </p:sp>
      <p:pic>
        <p:nvPicPr>
          <p:cNvPr id="9" name="Picture Placeholder 8" descr="young-couple-talking.jpg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614" r="-5614"/>
          <a:stretch>
            <a:fillRect/>
          </a:stretch>
        </p:blipFill>
        <p:spPr>
          <a:xfrm>
            <a:off x="2873829" y="293544"/>
            <a:ext cx="5928859" cy="444664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Text Placeholder 7"/>
          <p:cNvSpPr>
            <a:spLocks noGrp="1"/>
          </p:cNvSpPr>
          <p:nvPr>
            <p:ph type="body" sz="half" idx="2"/>
          </p:nvPr>
        </p:nvSpPr>
        <p:spPr>
          <a:xfrm>
            <a:off x="100484" y="5504040"/>
            <a:ext cx="10942654" cy="612648"/>
          </a:xfrm>
        </p:spPr>
        <p:txBody>
          <a:bodyPr>
            <a:normAutofit/>
          </a:bodyPr>
          <a:lstStyle/>
          <a:p>
            <a:pPr algn="ctr"/>
            <a:r>
              <a:rPr lang="es-VE" sz="3200" b="1" i="1" dirty="0"/>
              <a:t>Conociendo el corazón de tu pareja más allá de lo obvio. </a:t>
            </a:r>
          </a:p>
        </p:txBody>
      </p:sp>
    </p:spTree>
    <p:extLst>
      <p:ext uri="{BB962C8B-B14F-4D97-AF65-F5344CB8AC3E}">
        <p14:creationId xmlns:p14="http://schemas.microsoft.com/office/powerpoint/2010/main" val="352187880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djacency">
  <a:themeElements>
    <a:clrScheme name="Adjacency">
      <a:dk1>
        <a:srgbClr val="2F2B20"/>
      </a:dk1>
      <a:lt1>
        <a:srgbClr val="FFFFFF"/>
      </a:lt1>
      <a:dk2>
        <a:srgbClr val="675E47"/>
      </a:dk2>
      <a:lt2>
        <a:srgbClr val="DFDCB7"/>
      </a:lt2>
      <a:accent1>
        <a:srgbClr val="A9A57C"/>
      </a:accent1>
      <a:accent2>
        <a:srgbClr val="9CBEBD"/>
      </a:accent2>
      <a:accent3>
        <a:srgbClr val="D2CB6C"/>
      </a:accent3>
      <a:accent4>
        <a:srgbClr val="95A39D"/>
      </a:accent4>
      <a:accent5>
        <a:srgbClr val="C89F5D"/>
      </a:accent5>
      <a:accent6>
        <a:srgbClr val="B1A089"/>
      </a:accent6>
      <a:hlink>
        <a:srgbClr val="D25814"/>
      </a:hlink>
      <a:folHlink>
        <a:srgbClr val="849A0A"/>
      </a:folHlink>
    </a:clrScheme>
    <a:fontScheme name="Adjacency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djacency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Adjacency.thmx</Template>
  <TotalTime>360</TotalTime>
  <Words>512</Words>
  <Application>Microsoft Office PowerPoint</Application>
  <PresentationFormat>Widescreen</PresentationFormat>
  <Paragraphs>48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0" baseType="lpstr">
      <vt:lpstr>Aharoni</vt:lpstr>
      <vt:lpstr>Arial</vt:lpstr>
      <vt:lpstr>Arial Black</vt:lpstr>
      <vt:lpstr>Calibri</vt:lpstr>
      <vt:lpstr>Cambria</vt:lpstr>
      <vt:lpstr>Adjacency</vt:lpstr>
      <vt:lpstr>“La intimidad emocional, un factor de renovación” </vt:lpstr>
      <vt:lpstr>¿Qué hace que una relación de pareja sea plena? </vt:lpstr>
      <vt:lpstr> ¿Qué es la intimidad emocional? </vt:lpstr>
      <vt:lpstr>El término viene del latín “intimus” que significa “lo más interior”  “lo más profundo” </vt:lpstr>
      <vt:lpstr>La intimidad trata de nuestro mundo interior, aquel que no mostramos a los demás. Donde guardamos nuestros temores, nuestras debilidades, pero también nuestras ambiciones y nuestros sueños. </vt:lpstr>
      <vt:lpstr> ¿Qué causa la falta de intimidad emocional? </vt:lpstr>
      <vt:lpstr> Síntomas de una pobre intimidad emocional </vt:lpstr>
      <vt:lpstr> Síntomas de una pobre intimidad emocional </vt:lpstr>
      <vt:lpstr>Tres componentes para que exista intimidad emocional.</vt:lpstr>
      <vt:lpstr> Como comenzar a mejorar la intimidad emocional </vt:lpstr>
      <vt:lpstr>    En una pareja, la intimidad significa darse acceso a su mundo interior.  Y cuanto más conoces su mundo interior, más amor, afecto y cercanía experimentarán.   </vt:lpstr>
      <vt:lpstr>“Matrimonios son los que han puesto en riesgo su intimidad y saben, gracias a eso, que la vida sin intimidad es imposible.” Carolyn Heilbrun</vt:lpstr>
      <vt:lpstr>Qué hacer con lo que haz aprendido</vt:lpstr>
      <vt:lpstr>“La intimidad emocional, un factor de renovación”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 intimidad emocional un factor de renovación</dc:title>
  <dc:creator>Eliezer Perez</dc:creator>
  <cp:lastModifiedBy>Izquierdo, Angel C</cp:lastModifiedBy>
  <cp:revision>38</cp:revision>
  <dcterms:created xsi:type="dcterms:W3CDTF">2016-08-31T16:37:34Z</dcterms:created>
  <dcterms:modified xsi:type="dcterms:W3CDTF">2023-03-14T15:52:13Z</dcterms:modified>
</cp:coreProperties>
</file>