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8" r:id="rId2"/>
    <p:sldId id="257" r:id="rId3"/>
    <p:sldId id="30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9" r:id="rId18"/>
    <p:sldId id="272" r:id="rId19"/>
    <p:sldId id="273" r:id="rId20"/>
    <p:sldId id="274" r:id="rId21"/>
    <p:sldId id="275" r:id="rId22"/>
    <p:sldId id="276" r:id="rId23"/>
    <p:sldId id="277" r:id="rId24"/>
    <p:sldId id="300" r:id="rId25"/>
    <p:sldId id="279" r:id="rId26"/>
    <p:sldId id="280" r:id="rId27"/>
    <p:sldId id="281" r:id="rId28"/>
    <p:sldId id="282" r:id="rId29"/>
    <p:sldId id="283" r:id="rId30"/>
    <p:sldId id="284" r:id="rId31"/>
    <p:sldId id="301" r:id="rId32"/>
    <p:sldId id="286" r:id="rId33"/>
    <p:sldId id="287" r:id="rId34"/>
    <p:sldId id="288" r:id="rId35"/>
    <p:sldId id="302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03" r:id="rId44"/>
  </p:sldIdLst>
  <p:sldSz cx="18288000" cy="10287000"/>
  <p:notesSz cx="6858000" cy="9144000"/>
  <p:embeddedFontLst>
    <p:embeddedFont>
      <p:font typeface="Agrandir Narrow Bold" pitchFamily="2" charset="77"/>
      <p:regular r:id="rId45"/>
      <p:bold r:id="rId46"/>
    </p:embeddedFont>
    <p:embeddedFont>
      <p:font typeface="Aharoni" panose="02010803020104030203" pitchFamily="2" charset="-79"/>
      <p:bold r:id="rId47"/>
    </p:embeddedFont>
    <p:embeddedFont>
      <p:font typeface="Archivo Narrow Bold Italics" panose="020B0806020202090B04" pitchFamily="34" charset="77"/>
      <p:regular r:id="rId48"/>
      <p: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nva Sans" panose="020B0503030501040103" pitchFamily="34" charset="0"/>
      <p:regular r:id="rId54"/>
    </p:embeddedFont>
    <p:embeddedFont>
      <p:font typeface="Canva Sans Bold" panose="020B0803030501040103" pitchFamily="34" charset="0"/>
      <p:regular r:id="rId55"/>
      <p:bold r:id="rId56"/>
    </p:embeddedFont>
    <p:embeddedFont>
      <p:font typeface="Canva Sans Bold Italics" panose="020B0803030501040103" pitchFamily="34" charset="0"/>
      <p:regular r:id="rId57"/>
      <p:bold r:id="rId58"/>
      <p:italic r:id="rId59"/>
      <p:boldItalic r:id="rId60"/>
    </p:embeddedFont>
    <p:embeddedFont>
      <p:font typeface="Canva Sans Italics" panose="020B0503030501040103" pitchFamily="34" charset="0"/>
      <p:regular r:id="rId61"/>
      <p:italic r:id="rId62"/>
    </p:embeddedFont>
    <p:embeddedFont>
      <p:font typeface="Intro Rust" pitchFamily="2" charset="0"/>
      <p:regular r:id="rId63"/>
    </p:embeddedFont>
    <p:embeddedFont>
      <p:font typeface="Montserrat Bold" pitchFamily="2" charset="77"/>
      <p:regular r:id="rId64"/>
      <p:bold r:id="rId65"/>
    </p:embeddedFont>
    <p:embeddedFont>
      <p:font typeface="Porcelain" pitchFamily="2" charset="0"/>
      <p:regular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4" autoAdjust="0"/>
  </p:normalViewPr>
  <p:slideViewPr>
    <p:cSldViewPr>
      <p:cViewPr varScale="1">
        <p:scale>
          <a:sx n="69" d="100"/>
          <a:sy n="69" d="100"/>
        </p:scale>
        <p:origin x="256" y="9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6.fntdata"/><Relationship Id="rId55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51918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1959890" cy="10287000"/>
          </a:xfrm>
          <a:custGeom>
            <a:avLst/>
            <a:gdLst/>
            <a:ahLst/>
            <a:cxnLst/>
            <a:rect l="l" t="t" r="r" b="b"/>
            <a:pathLst>
              <a:path w="21959890" h="10287000">
                <a:moveTo>
                  <a:pt x="0" y="0"/>
                </a:moveTo>
                <a:lnTo>
                  <a:pt x="21959890" y="0"/>
                </a:lnTo>
                <a:lnTo>
                  <a:pt x="21959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112" b="-211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17009" y="952500"/>
            <a:ext cx="10053695" cy="9098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“Y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él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mismo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constituyó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unos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,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apóstoles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; 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otros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,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profetas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; 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otros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,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evangelistas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; 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otros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,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pastores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y maestros, a fin de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perfeccionar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los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santos para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obra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del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ministerio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, para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edificación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del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cuerpo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Cristo, hasta que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todos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lleguemos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a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unidad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fe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y del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conocimiento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del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Hijo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Dios, a un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varón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perfecto, a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medida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estatura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la </a:t>
            </a:r>
            <a:r>
              <a:rPr lang="en-US" sz="4099" i="1" dirty="0" err="1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plenitud</a:t>
            </a:r>
            <a:r>
              <a:rPr lang="en-US" sz="4099" i="1" dirty="0">
                <a:solidFill>
                  <a:srgbClr val="000000"/>
                </a:solidFill>
                <a:latin typeface="Aharoni" panose="02010803020104030203" pitchFamily="2" charset="-79"/>
                <a:ea typeface="Celandine"/>
                <a:cs typeface="Aharoni" panose="02010803020104030203" pitchFamily="2" charset="-79"/>
                <a:sym typeface="Celandine"/>
              </a:rPr>
              <a:t> de Cristo” </a:t>
            </a:r>
          </a:p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Porcelain"/>
                <a:ea typeface="Porcelain"/>
                <a:cs typeface="Porcelain"/>
                <a:sym typeface="Porcelain"/>
              </a:rPr>
              <a:t>(</a:t>
            </a:r>
            <a:r>
              <a:rPr lang="en-US" sz="5999" dirty="0" err="1">
                <a:solidFill>
                  <a:srgbClr val="000000"/>
                </a:solidFill>
                <a:latin typeface="Porcelain"/>
                <a:ea typeface="Porcelain"/>
                <a:cs typeface="Porcelain"/>
                <a:sym typeface="Porcelain"/>
              </a:rPr>
              <a:t>Efesios</a:t>
            </a:r>
            <a:r>
              <a:rPr lang="en-US" sz="5999" dirty="0">
                <a:solidFill>
                  <a:srgbClr val="000000"/>
                </a:solidFill>
                <a:latin typeface="Porcelain"/>
                <a:ea typeface="Porcelain"/>
                <a:cs typeface="Porcelain"/>
                <a:sym typeface="Porcelain"/>
              </a:rPr>
              <a:t> 4:11-13) </a:t>
            </a:r>
          </a:p>
          <a:p>
            <a:pPr algn="ctr">
              <a:lnSpc>
                <a:spcPts val="5039"/>
              </a:lnSpc>
              <a:spcBef>
                <a:spcPct val="0"/>
              </a:spcBef>
            </a:pPr>
            <a:endParaRPr lang="en-US" sz="5999" dirty="0">
              <a:solidFill>
                <a:srgbClr val="000000"/>
              </a:solidFill>
              <a:latin typeface="Porcelain"/>
              <a:ea typeface="Porcelain"/>
              <a:cs typeface="Porcelain"/>
              <a:sym typeface="Porcelain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999926" y="-3999282"/>
            <a:ext cx="10287000" cy="18286850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466" y="0"/>
            <a:ext cx="13606268" cy="10286358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474237" y="-2528760"/>
            <a:ext cx="7341846" cy="182903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green text on a dark background&#10;&#10;Description automatically generated">
            <a:extLst>
              <a:ext uri="{FF2B5EF4-FFF2-40B4-BE49-F238E27FC236}">
                <a16:creationId xmlns:a16="http://schemas.microsoft.com/office/drawing/2014/main" id="{53C6E9F8-278A-CB8E-0F53-79B3BE06A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24" b="1"/>
          <a:stretch/>
        </p:blipFill>
        <p:spPr>
          <a:xfrm>
            <a:off x="685800" y="685800"/>
            <a:ext cx="16611600" cy="8915400"/>
          </a:xfrm>
          <a:prstGeom prst="rect">
            <a:avLst/>
          </a:prstGeom>
        </p:spPr>
      </p:pic>
      <p:pic>
        <p:nvPicPr>
          <p:cNvPr id="1028" name="Picture 4" descr="Church Replanting - North American Mission Board">
            <a:extLst>
              <a:ext uri="{FF2B5EF4-FFF2-40B4-BE49-F238E27FC236}">
                <a16:creationId xmlns:a16="http://schemas.microsoft.com/office/drawing/2014/main" id="{23A73686-B50C-91FC-0970-8B0A0C134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502" y="30324"/>
            <a:ext cx="7963474" cy="162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C187CA-C1A7-C296-8C35-1AF50862B863}"/>
              </a:ext>
            </a:extLst>
          </p:cNvPr>
          <p:cNvSpPr/>
          <p:nvPr/>
        </p:nvSpPr>
        <p:spPr>
          <a:xfrm>
            <a:off x="15073537" y="4140750"/>
            <a:ext cx="19912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253950950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992" b="-407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718702" y="2935836"/>
            <a:ext cx="6095041" cy="609504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106" y="202917"/>
            <a:ext cx="17719637" cy="1219657"/>
            <a:chOff x="0" y="0"/>
            <a:chExt cx="4666900" cy="3212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66900" cy="321227"/>
            </a:xfrm>
            <a:custGeom>
              <a:avLst/>
              <a:gdLst/>
              <a:ahLst/>
              <a:cxnLst/>
              <a:rect l="l" t="t" r="r" b="b"/>
              <a:pathLst>
                <a:path w="4666900" h="321227">
                  <a:moveTo>
                    <a:pt x="22283" y="0"/>
                  </a:moveTo>
                  <a:lnTo>
                    <a:pt x="4644618" y="0"/>
                  </a:lnTo>
                  <a:cubicBezTo>
                    <a:pt x="4656924" y="0"/>
                    <a:pt x="4666900" y="9976"/>
                    <a:pt x="4666900" y="22283"/>
                  </a:cubicBezTo>
                  <a:lnTo>
                    <a:pt x="4666900" y="298944"/>
                  </a:lnTo>
                  <a:cubicBezTo>
                    <a:pt x="4666900" y="304854"/>
                    <a:pt x="4664553" y="310521"/>
                    <a:pt x="4660374" y="314700"/>
                  </a:cubicBezTo>
                  <a:cubicBezTo>
                    <a:pt x="4656195" y="318879"/>
                    <a:pt x="4650528" y="321227"/>
                    <a:pt x="4644618" y="321227"/>
                  </a:cubicBezTo>
                  <a:lnTo>
                    <a:pt x="22283" y="321227"/>
                  </a:lnTo>
                  <a:cubicBezTo>
                    <a:pt x="16373" y="321227"/>
                    <a:pt x="10705" y="318879"/>
                    <a:pt x="6526" y="314700"/>
                  </a:cubicBezTo>
                  <a:cubicBezTo>
                    <a:pt x="2348" y="310521"/>
                    <a:pt x="0" y="304854"/>
                    <a:pt x="0" y="298944"/>
                  </a:cubicBezTo>
                  <a:lnTo>
                    <a:pt x="0" y="22283"/>
                  </a:lnTo>
                  <a:cubicBezTo>
                    <a:pt x="0" y="16373"/>
                    <a:pt x="2348" y="10705"/>
                    <a:pt x="6526" y="6526"/>
                  </a:cubicBezTo>
                  <a:cubicBezTo>
                    <a:pt x="10705" y="2348"/>
                    <a:pt x="16373" y="0"/>
                    <a:pt x="22283" y="0"/>
                  </a:cubicBezTo>
                  <a:close/>
                </a:path>
              </a:pathLst>
            </a:custGeom>
            <a:solidFill>
              <a:srgbClr val="A7826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666900" cy="359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494597"/>
            <a:ext cx="18288000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I. ORACION: COMENZAR, PERMANECER Y PERSEVERAR.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277119"/>
            <a:ext cx="10410036" cy="648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“La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oración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no es un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sustituto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del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trabajo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arduo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; </a:t>
            </a:r>
            <a:r>
              <a:rPr lang="en-US" sz="40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¡la </a:t>
            </a:r>
            <a:r>
              <a:rPr lang="en-US" sz="40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oración</a:t>
            </a:r>
            <a:r>
              <a:rPr lang="en-US" sz="40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es </a:t>
            </a:r>
            <a:r>
              <a:rPr lang="en-US" sz="40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el</a:t>
            </a:r>
            <a:r>
              <a:rPr lang="en-US" sz="40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trabajo</a:t>
            </a:r>
            <a:r>
              <a:rPr lang="en-US" sz="40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! 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Dios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hace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cosas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nuestras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vidas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a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través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oración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que no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hace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ninguna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otra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manera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A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medida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que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oramos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dirigimos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nuestra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atención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a Dios,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nos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volvemos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más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receptivos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a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alinear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nuestras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vidas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con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voluntad</a:t>
            </a:r>
            <a:r>
              <a:rPr lang="en-US" sz="40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.”</a:t>
            </a:r>
          </a:p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(Henry Blackaby)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992" b="-407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26997" y="2716254"/>
            <a:ext cx="6400886" cy="640088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9537" y="2077085"/>
            <a:ext cx="10410036" cy="788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“Creo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el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liderazgo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colaborativo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Creo que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puedes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reunir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a un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grupo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personas,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discutir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posibilidades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desarrollar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un plan </a:t>
            </a:r>
            <a:r>
              <a:rPr lang="en-US" sz="33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poderoso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El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mundo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negocios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también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cree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u="sng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esto</a:t>
            </a:r>
            <a:r>
              <a:rPr lang="en-US" sz="3399" b="1" i="1" u="sng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</a:t>
            </a:r>
            <a:r>
              <a:rPr lang="en-US" sz="33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Pero,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el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verdadero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poder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iglesia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no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está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sacar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lo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mejor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nuestro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pensamiento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humano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El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verdadero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poder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iglesia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es que Dios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manifieste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Presencia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,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Poder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Plan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nosotros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¡Para que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eso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suceda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,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debemos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orar</a:t>
            </a:r>
            <a:r>
              <a:rPr lang="en-US" sz="3399" b="1" i="1" dirty="0">
                <a:solidFill>
                  <a:srgbClr val="000000"/>
                </a:solidFill>
                <a:highlight>
                  <a:srgbClr val="FFFF00"/>
                </a:highlight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!”</a:t>
            </a:r>
          </a:p>
          <a:p>
            <a:pPr algn="ctr">
              <a:lnSpc>
                <a:spcPts val="4620"/>
              </a:lnSpc>
            </a:pPr>
            <a:endParaRPr lang="en-US" sz="3399" b="1" i="1" dirty="0">
              <a:solidFill>
                <a:srgbClr val="000000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  <a:p>
            <a:pPr algn="ctr">
              <a:lnSpc>
                <a:spcPts val="4620"/>
              </a:lnSpc>
            </a:pPr>
            <a:r>
              <a:rPr lang="en-US" sz="33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(Dr. Leo A. Endel, Director </a:t>
            </a:r>
            <a:r>
              <a:rPr lang="en-US" sz="33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Ejecutivo</a:t>
            </a:r>
            <a:r>
              <a:rPr lang="en-US" sz="33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</a:p>
          <a:p>
            <a:pPr algn="ctr">
              <a:lnSpc>
                <a:spcPts val="4620"/>
              </a:lnSpc>
            </a:pPr>
            <a:r>
              <a:rPr lang="en-US" sz="33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Minnesota-Wisconsin Baptist Convention).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endParaRPr lang="en-US" sz="33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94106" y="202917"/>
            <a:ext cx="17719637" cy="1219657"/>
            <a:chOff x="0" y="0"/>
            <a:chExt cx="4666900" cy="3212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66900" cy="321227"/>
            </a:xfrm>
            <a:custGeom>
              <a:avLst/>
              <a:gdLst/>
              <a:ahLst/>
              <a:cxnLst/>
              <a:rect l="l" t="t" r="r" b="b"/>
              <a:pathLst>
                <a:path w="4666900" h="321227">
                  <a:moveTo>
                    <a:pt x="22283" y="0"/>
                  </a:moveTo>
                  <a:lnTo>
                    <a:pt x="4644618" y="0"/>
                  </a:lnTo>
                  <a:cubicBezTo>
                    <a:pt x="4656924" y="0"/>
                    <a:pt x="4666900" y="9976"/>
                    <a:pt x="4666900" y="22283"/>
                  </a:cubicBezTo>
                  <a:lnTo>
                    <a:pt x="4666900" y="298944"/>
                  </a:lnTo>
                  <a:cubicBezTo>
                    <a:pt x="4666900" y="304854"/>
                    <a:pt x="4664553" y="310521"/>
                    <a:pt x="4660374" y="314700"/>
                  </a:cubicBezTo>
                  <a:cubicBezTo>
                    <a:pt x="4656195" y="318879"/>
                    <a:pt x="4650528" y="321227"/>
                    <a:pt x="4644618" y="321227"/>
                  </a:cubicBezTo>
                  <a:lnTo>
                    <a:pt x="22283" y="321227"/>
                  </a:lnTo>
                  <a:cubicBezTo>
                    <a:pt x="16373" y="321227"/>
                    <a:pt x="10705" y="318879"/>
                    <a:pt x="6526" y="314700"/>
                  </a:cubicBezTo>
                  <a:cubicBezTo>
                    <a:pt x="2348" y="310521"/>
                    <a:pt x="0" y="304854"/>
                    <a:pt x="0" y="298944"/>
                  </a:cubicBezTo>
                  <a:lnTo>
                    <a:pt x="0" y="22283"/>
                  </a:lnTo>
                  <a:cubicBezTo>
                    <a:pt x="0" y="16373"/>
                    <a:pt x="2348" y="10705"/>
                    <a:pt x="6526" y="6526"/>
                  </a:cubicBezTo>
                  <a:cubicBezTo>
                    <a:pt x="10705" y="2348"/>
                    <a:pt x="16373" y="0"/>
                    <a:pt x="22283" y="0"/>
                  </a:cubicBezTo>
                  <a:close/>
                </a:path>
              </a:pathLst>
            </a:custGeom>
            <a:solidFill>
              <a:srgbClr val="A7826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66900" cy="359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494597"/>
            <a:ext cx="18288000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I. ORACION: COMENZAR, PERMANECER Y PERSEVERAR.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992" b="-407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20626" y="242020"/>
            <a:ext cx="15646747" cy="120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10"/>
              </a:lnSpc>
              <a:spcBef>
                <a:spcPct val="0"/>
              </a:spcBef>
            </a:pPr>
            <a:r>
              <a:rPr lang="en-US" sz="700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¿A quienes involucrar en la oración?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4350" y="2474914"/>
            <a:ext cx="17773650" cy="7077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a.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Comience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con un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grupo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pequeño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b.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Déjeles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saber lo que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usted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está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específicamente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pidiendo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Dios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iglesia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c. Sea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intenso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serio y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especifico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no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critico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desalentador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d.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Llévelo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la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iglesia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motivo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oración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congregacional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D0B0B">
                <a:alpha val="8392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106" y="1279650"/>
            <a:ext cx="18041494" cy="7038567"/>
            <a:chOff x="0" y="0"/>
            <a:chExt cx="2383511" cy="18537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83511" cy="1853779"/>
            </a:xfrm>
            <a:custGeom>
              <a:avLst/>
              <a:gdLst/>
              <a:ahLst/>
              <a:cxnLst/>
              <a:rect l="l" t="t" r="r" b="b"/>
              <a:pathLst>
                <a:path w="2383511" h="1853779">
                  <a:moveTo>
                    <a:pt x="43629" y="0"/>
                  </a:moveTo>
                  <a:lnTo>
                    <a:pt x="2339882" y="0"/>
                  </a:lnTo>
                  <a:cubicBezTo>
                    <a:pt x="2363978" y="0"/>
                    <a:pt x="2383511" y="19533"/>
                    <a:pt x="2383511" y="43629"/>
                  </a:cubicBezTo>
                  <a:lnTo>
                    <a:pt x="2383511" y="1810150"/>
                  </a:lnTo>
                  <a:cubicBezTo>
                    <a:pt x="2383511" y="1834246"/>
                    <a:pt x="2363978" y="1853779"/>
                    <a:pt x="2339882" y="1853779"/>
                  </a:cubicBezTo>
                  <a:lnTo>
                    <a:pt x="43629" y="1853779"/>
                  </a:lnTo>
                  <a:cubicBezTo>
                    <a:pt x="19533" y="1853779"/>
                    <a:pt x="0" y="1834246"/>
                    <a:pt x="0" y="1810150"/>
                  </a:cubicBezTo>
                  <a:lnTo>
                    <a:pt x="0" y="43629"/>
                  </a:lnTo>
                  <a:cubicBezTo>
                    <a:pt x="0" y="19533"/>
                    <a:pt x="19533" y="0"/>
                    <a:pt x="43629" y="0"/>
                  </a:cubicBezTo>
                  <a:close/>
                </a:path>
              </a:pathLst>
            </a:custGeom>
            <a:solidFill>
              <a:srgbClr val="A7826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83511" cy="1891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757397" y="1028701"/>
            <a:ext cx="8229600" cy="822960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27013" y="334588"/>
              <a:ext cx="5895974" cy="5627484"/>
            </a:xfrm>
            <a:custGeom>
              <a:avLst/>
              <a:gdLst/>
              <a:ahLst/>
              <a:cxnLst/>
              <a:rect l="l" t="t" r="r" b="b"/>
              <a:pathLst>
                <a:path w="5895974" h="562748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3"/>
                    <a:pt x="1941349" y="5627484"/>
                    <a:pt x="2947987" y="5622982"/>
                  </a:cubicBezTo>
                  <a:cubicBezTo>
                    <a:pt x="3954625" y="5627484"/>
                    <a:pt x="4886728" y="5093033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2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2"/>
              <a:stretch>
                <a:fillRect l="-24852" r="-248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56144" y="1818229"/>
            <a:ext cx="9543066" cy="6265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939"/>
              </a:lnSpc>
              <a:spcBef>
                <a:spcPct val="0"/>
              </a:spcBef>
            </a:pPr>
            <a:r>
              <a:rPr lang="en-US" sz="8000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CLARIFICAR Y ENFOCAR POR MEDIO DE LA PREDICACION Y ENSEÑANZAS.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D0B0B">
                <a:alpha val="8392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8288" y="361419"/>
            <a:ext cx="13472131" cy="9564161"/>
            <a:chOff x="0" y="0"/>
            <a:chExt cx="3548216" cy="2518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48216" cy="2518956"/>
            </a:xfrm>
            <a:custGeom>
              <a:avLst/>
              <a:gdLst/>
              <a:ahLst/>
              <a:cxnLst/>
              <a:rect l="l" t="t" r="r" b="b"/>
              <a:pathLst>
                <a:path w="3548216" h="2518956">
                  <a:moveTo>
                    <a:pt x="29308" y="0"/>
                  </a:moveTo>
                  <a:lnTo>
                    <a:pt x="3518908" y="0"/>
                  </a:lnTo>
                  <a:cubicBezTo>
                    <a:pt x="3535094" y="0"/>
                    <a:pt x="3548216" y="13122"/>
                    <a:pt x="3548216" y="29308"/>
                  </a:cubicBezTo>
                  <a:lnTo>
                    <a:pt x="3548216" y="2489648"/>
                  </a:lnTo>
                  <a:cubicBezTo>
                    <a:pt x="3548216" y="2497421"/>
                    <a:pt x="3545128" y="2504876"/>
                    <a:pt x="3539632" y="2510372"/>
                  </a:cubicBezTo>
                  <a:cubicBezTo>
                    <a:pt x="3534135" y="2515868"/>
                    <a:pt x="3526681" y="2518956"/>
                    <a:pt x="3518908" y="2518956"/>
                  </a:cubicBezTo>
                  <a:lnTo>
                    <a:pt x="29308" y="2518956"/>
                  </a:lnTo>
                  <a:cubicBezTo>
                    <a:pt x="21535" y="2518956"/>
                    <a:pt x="14080" y="2515868"/>
                    <a:pt x="8584" y="2510372"/>
                  </a:cubicBezTo>
                  <a:cubicBezTo>
                    <a:pt x="3088" y="2504876"/>
                    <a:pt x="0" y="2497421"/>
                    <a:pt x="0" y="2489648"/>
                  </a:cubicBezTo>
                  <a:lnTo>
                    <a:pt x="0" y="29308"/>
                  </a:lnTo>
                  <a:cubicBezTo>
                    <a:pt x="0" y="21535"/>
                    <a:pt x="3088" y="14080"/>
                    <a:pt x="8584" y="8584"/>
                  </a:cubicBezTo>
                  <a:cubicBezTo>
                    <a:pt x="14080" y="3088"/>
                    <a:pt x="21535" y="0"/>
                    <a:pt x="29308" y="0"/>
                  </a:cubicBezTo>
                  <a:close/>
                </a:path>
              </a:pathLst>
            </a:custGeom>
            <a:solidFill>
              <a:srgbClr val="A7826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548216" cy="25570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015216" y="209511"/>
            <a:ext cx="4066302" cy="406630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27013" y="334588"/>
              <a:ext cx="5895974" cy="5627484"/>
            </a:xfrm>
            <a:custGeom>
              <a:avLst/>
              <a:gdLst/>
              <a:ahLst/>
              <a:cxnLst/>
              <a:rect l="l" t="t" r="r" b="b"/>
              <a:pathLst>
                <a:path w="5895974" h="562748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3"/>
                    <a:pt x="1941349" y="5627484"/>
                    <a:pt x="2947987" y="5622982"/>
                  </a:cubicBezTo>
                  <a:cubicBezTo>
                    <a:pt x="3954625" y="5627484"/>
                    <a:pt x="4886728" y="5093033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2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2"/>
              <a:stretch>
                <a:fillRect l="-24852" r="-248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21853" y="690244"/>
            <a:ext cx="12936837" cy="876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32869" lvl="1" indent="-766435" algn="l">
              <a:lnSpc>
                <a:spcPts val="9939"/>
              </a:lnSpc>
              <a:buFont typeface="Arial"/>
              <a:buChar char="•"/>
            </a:pPr>
            <a:r>
              <a:rPr lang="en-US" sz="7099" b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Usando</a:t>
            </a:r>
            <a:r>
              <a:rPr lang="en-US" sz="70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099" b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</a:t>
            </a:r>
            <a:r>
              <a:rPr lang="en-US" sz="70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099" b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púlpito</a:t>
            </a:r>
            <a:r>
              <a:rPr lang="en-US" sz="70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099" b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intencional</a:t>
            </a:r>
            <a:r>
              <a:rPr lang="en-US" sz="70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7099" b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estratégicamente</a:t>
            </a:r>
            <a:r>
              <a:rPr lang="en-US" sz="7099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1532869" lvl="1" indent="-766435" algn="l">
              <a:lnSpc>
                <a:spcPts val="9939"/>
              </a:lnSpc>
              <a:spcBef>
                <a:spcPct val="0"/>
              </a:spcBef>
              <a:buFont typeface="Arial"/>
              <a:buChar char="•"/>
            </a:pP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Desarrollando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e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implementando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temas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para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grupos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pequeños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estudios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entre </a:t>
            </a:r>
            <a:r>
              <a:rPr lang="en-US" sz="7099" b="1" i="1" dirty="0" err="1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semana</a:t>
            </a:r>
            <a:r>
              <a:rPr lang="en-US" sz="7099" b="1" i="1" dirty="0">
                <a:ln>
                  <a:solidFill>
                    <a:sysClr val="windowText" lastClr="000000"/>
                  </a:solidFill>
                </a:ln>
                <a:solidFill>
                  <a:srgbClr val="FFDE5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D0B0B">
                <a:alpha val="8392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416450" cy="10287000"/>
          </a:xfrm>
          <a:custGeom>
            <a:avLst/>
            <a:gdLst/>
            <a:ahLst/>
            <a:cxnLst/>
            <a:rect l="l" t="t" r="r" b="b"/>
            <a:pathLst>
              <a:path w="18416450" h="10287000">
                <a:moveTo>
                  <a:pt x="0" y="0"/>
                </a:moveTo>
                <a:lnTo>
                  <a:pt x="18416450" y="0"/>
                </a:lnTo>
                <a:lnTo>
                  <a:pt x="18416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86" t="-7192" b="-73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074395" y="2208386"/>
            <a:ext cx="4564819" cy="7049914"/>
          </a:xfrm>
          <a:custGeom>
            <a:avLst/>
            <a:gdLst/>
            <a:ahLst/>
            <a:cxnLst/>
            <a:rect l="l" t="t" r="r" b="b"/>
            <a:pathLst>
              <a:path w="4564819" h="7049914">
                <a:moveTo>
                  <a:pt x="0" y="0"/>
                </a:moveTo>
                <a:lnTo>
                  <a:pt x="4564819" y="0"/>
                </a:lnTo>
                <a:lnTo>
                  <a:pt x="4564819" y="7049914"/>
                </a:lnTo>
                <a:lnTo>
                  <a:pt x="0" y="7049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468036" y="2208386"/>
            <a:ext cx="4711932" cy="7049914"/>
          </a:xfrm>
          <a:custGeom>
            <a:avLst/>
            <a:gdLst/>
            <a:ahLst/>
            <a:cxnLst/>
            <a:rect l="l" t="t" r="r" b="b"/>
            <a:pathLst>
              <a:path w="4711932" h="7049914">
                <a:moveTo>
                  <a:pt x="0" y="0"/>
                </a:moveTo>
                <a:lnTo>
                  <a:pt x="4711932" y="0"/>
                </a:lnTo>
                <a:lnTo>
                  <a:pt x="4711932" y="7049914"/>
                </a:lnTo>
                <a:lnTo>
                  <a:pt x="0" y="7049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10307" y="353255"/>
            <a:ext cx="16467386" cy="126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60"/>
              </a:lnSpc>
            </a:pPr>
            <a:r>
              <a:rPr lang="en-US" sz="7200" dirty="0" err="1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Documentos</a:t>
            </a:r>
            <a:r>
              <a:rPr lang="en-US" sz="7200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Complementarios</a:t>
            </a:r>
            <a:endParaRPr lang="en-US" sz="7200" dirty="0">
              <a:solidFill>
                <a:srgbClr val="000000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2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419"/>
                </a:lnSpc>
                <a:spcBef>
                  <a:spcPct val="0"/>
                </a:spcBef>
              </a:pPr>
              <a:r>
                <a:rPr lang="en-US" sz="5299" b="1" dirty="0" err="1">
                  <a:solidFill>
                    <a:srgbClr val="020202"/>
                  </a:solidFill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lang="en-US" sz="5299" b="1" dirty="0">
                <a:solidFill>
                  <a:srgbClr val="020202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57"/>
              </a:lnSpc>
              <a:spcBef>
                <a:spcPct val="0"/>
              </a:spcBef>
            </a:pPr>
            <a:r>
              <a:rPr lang="en-US" sz="9755" b="1" i="1" spc="-351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69"/>
              </a:lnSpc>
            </a:pPr>
            <a:r>
              <a:rPr lang="en-US" sz="9126" b="1" i="1" dirty="0">
                <a:solidFill>
                  <a:srgbClr val="000000"/>
                </a:solidFill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592" b="1" dirty="0" err="1">
                <a:solidFill>
                  <a:srgbClr val="00000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lang="en-US" sz="3592" b="1" dirty="0">
                <a:solidFill>
                  <a:srgbClr val="00000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200" y="0"/>
            <a:ext cx="19366252" cy="10735514"/>
          </a:xfrm>
          <a:custGeom>
            <a:avLst/>
            <a:gdLst/>
            <a:ahLst/>
            <a:cxnLst/>
            <a:rect l="l" t="t" r="r" b="b"/>
            <a:pathLst>
              <a:path w="19747252" h="11107829">
                <a:moveTo>
                  <a:pt x="0" y="0"/>
                </a:moveTo>
                <a:lnTo>
                  <a:pt x="19747252" y="0"/>
                </a:lnTo>
                <a:lnTo>
                  <a:pt x="19747252" y="11107830"/>
                </a:lnTo>
                <a:lnTo>
                  <a:pt x="0" y="11107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8270"/>
            <a:ext cx="18393085" cy="10660681"/>
          </a:xfrm>
          <a:custGeom>
            <a:avLst/>
            <a:gdLst/>
            <a:ahLst/>
            <a:cxnLst/>
            <a:rect l="l" t="t" r="r" b="b"/>
            <a:pathLst>
              <a:path w="18393085" h="10660681">
                <a:moveTo>
                  <a:pt x="0" y="0"/>
                </a:moveTo>
                <a:lnTo>
                  <a:pt x="18393085" y="0"/>
                </a:lnTo>
                <a:lnTo>
                  <a:pt x="18393085" y="10660681"/>
                </a:lnTo>
                <a:lnTo>
                  <a:pt x="0" y="106606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265" b="-3626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683653" y="3373436"/>
            <a:ext cx="13296639" cy="6599404"/>
            <a:chOff x="0" y="0"/>
            <a:chExt cx="3501995" cy="17381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1996" cy="1738114"/>
            </a:xfrm>
            <a:custGeom>
              <a:avLst/>
              <a:gdLst/>
              <a:ahLst/>
              <a:cxnLst/>
              <a:rect l="l" t="t" r="r" b="b"/>
              <a:pathLst>
                <a:path w="3501996" h="1738114">
                  <a:moveTo>
                    <a:pt x="0" y="0"/>
                  </a:moveTo>
                  <a:lnTo>
                    <a:pt x="3501996" y="0"/>
                  </a:lnTo>
                  <a:lnTo>
                    <a:pt x="3501996" y="1738114"/>
                  </a:lnTo>
                  <a:lnTo>
                    <a:pt x="0" y="1738114"/>
                  </a:lnTo>
                  <a:close/>
                </a:path>
              </a:pathLst>
            </a:custGeom>
            <a:solidFill>
              <a:srgbClr val="A7826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501995" cy="177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92110" y="-128270"/>
            <a:ext cx="19757627" cy="12082010"/>
          </a:xfrm>
          <a:custGeom>
            <a:avLst/>
            <a:gdLst/>
            <a:ahLst/>
            <a:cxnLst/>
            <a:rect l="l" t="t" r="r" b="b"/>
            <a:pathLst>
              <a:path w="19757627" h="12082010">
                <a:moveTo>
                  <a:pt x="0" y="0"/>
                </a:moveTo>
                <a:lnTo>
                  <a:pt x="19757628" y="0"/>
                </a:lnTo>
                <a:lnTo>
                  <a:pt x="19757628" y="12082010"/>
                </a:lnTo>
                <a:lnTo>
                  <a:pt x="0" y="12082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75" t="-2837" r="-67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70553" y="3163565"/>
            <a:ext cx="13106967" cy="692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·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Apoyo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líderes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·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Oración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iglesia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·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Claridad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fechas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 </a:t>
            </a:r>
            <a:b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</a:b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y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duración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·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Comprensión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6499" b="1" i="1" dirty="0" err="1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participación</a:t>
            </a:r>
            <a:r>
              <a:rPr lang="en-US" sz="6499" b="1" i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7218" y="23183"/>
            <a:ext cx="13645420" cy="2635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39"/>
              </a:lnSpc>
              <a:spcBef>
                <a:spcPct val="0"/>
              </a:spcBef>
            </a:pPr>
            <a:r>
              <a:rPr lang="en-US" sz="7599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Antes de </a:t>
            </a:r>
            <a:r>
              <a:rPr lang="en-US" sz="7599" b="1" dirty="0" err="1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comenzar</a:t>
            </a:r>
            <a:r>
              <a:rPr lang="en-US" sz="7599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7599" b="1" dirty="0" err="1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asegúrese</a:t>
            </a:r>
            <a:r>
              <a:rPr lang="en-US" sz="7599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lo </a:t>
            </a:r>
            <a:r>
              <a:rPr lang="en-US" sz="7599" b="1" dirty="0" err="1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siguiente</a:t>
            </a:r>
            <a:r>
              <a:rPr lang="en-US" sz="7599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04900"/>
            <a:ext cx="18673741" cy="13946019"/>
          </a:xfrm>
          <a:custGeom>
            <a:avLst/>
            <a:gdLst/>
            <a:ahLst/>
            <a:cxnLst/>
            <a:rect l="l" t="t" r="r" b="b"/>
            <a:pathLst>
              <a:path w="18673741" h="13946019">
                <a:moveTo>
                  <a:pt x="0" y="0"/>
                </a:moveTo>
                <a:lnTo>
                  <a:pt x="18673741" y="0"/>
                </a:lnTo>
                <a:lnTo>
                  <a:pt x="18673741" y="13946019"/>
                </a:lnTo>
                <a:lnTo>
                  <a:pt x="0" y="139460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t="-212" b="-2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95431" y="1588468"/>
            <a:ext cx="13230523" cy="844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5"/>
              </a:lnSpc>
              <a:spcBef>
                <a:spcPct val="0"/>
              </a:spcBef>
            </a:pP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1. Desarrollo de un </a:t>
            </a:r>
            <a:b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</a:b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Sentido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Propiedad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455"/>
              </a:lnSpc>
              <a:spcBef>
                <a:spcPct val="0"/>
              </a:spcBef>
            </a:pP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2. </a:t>
            </a: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Fomento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del</a:t>
            </a:r>
            <a:b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</a:b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Compromiso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455"/>
              </a:lnSpc>
              <a:spcBef>
                <a:spcPct val="0"/>
              </a:spcBef>
            </a:pP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3. </a:t>
            </a: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Generación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Ideas</a:t>
            </a:r>
            <a:b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</a:b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Diversas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9455"/>
              </a:lnSpc>
              <a:spcBef>
                <a:spcPct val="0"/>
              </a:spcBef>
            </a:pP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4. </a:t>
            </a: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Construcción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6753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Comunidad</a:t>
            </a:r>
            <a:r>
              <a:rPr lang="en-US" sz="6753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50428" y="2229348"/>
            <a:ext cx="8223313" cy="7195398"/>
            <a:chOff x="0" y="0"/>
            <a:chExt cx="812800" cy="711200"/>
          </a:xfrm>
        </p:grpSpPr>
        <p:sp>
          <p:nvSpPr>
            <p:cNvPr id="5" name="Freeform 5"/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blipFill>
              <a:blip r:embed="rId3"/>
              <a:stretch>
                <a:fillRect l="-24468" r="-244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-7681"/>
            <a:ext cx="17660624" cy="1394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39"/>
              </a:lnSpc>
              <a:spcBef>
                <a:spcPct val="0"/>
              </a:spcBef>
            </a:pPr>
            <a:r>
              <a:rPr lang="en-US" sz="8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Razones por las que es importante: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55547"/>
            <a:ext cx="18288000" cy="10543858"/>
          </a:xfrm>
          <a:custGeom>
            <a:avLst/>
            <a:gdLst/>
            <a:ahLst/>
            <a:cxnLst/>
            <a:rect l="l" t="t" r="r" b="b"/>
            <a:pathLst>
              <a:path w="18288000" h="10543858">
                <a:moveTo>
                  <a:pt x="0" y="0"/>
                </a:moveTo>
                <a:lnTo>
                  <a:pt x="18288000" y="0"/>
                </a:lnTo>
                <a:lnTo>
                  <a:pt x="18288000" y="10543858"/>
                </a:lnTo>
                <a:lnTo>
                  <a:pt x="0" y="10543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39" b="-41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724400" y="4152900"/>
            <a:ext cx="13258800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GUIA PARA LA FASE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367899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55230"/>
            <a:ext cx="22382396" cy="10961370"/>
          </a:xfrm>
          <a:custGeom>
            <a:avLst/>
            <a:gdLst/>
            <a:ahLst/>
            <a:cxnLst/>
            <a:rect l="l" t="t" r="r" b="b"/>
            <a:pathLst>
              <a:path w="22382396" h="10961370">
                <a:moveTo>
                  <a:pt x="0" y="0"/>
                </a:moveTo>
                <a:lnTo>
                  <a:pt x="22382396" y="0"/>
                </a:lnTo>
                <a:lnTo>
                  <a:pt x="22382396" y="10961370"/>
                </a:lnTo>
                <a:lnTo>
                  <a:pt x="0" y="10961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 t="-20300" b="-961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82943" y="3600450"/>
            <a:ext cx="15238387" cy="2669110"/>
            <a:chOff x="0" y="0"/>
            <a:chExt cx="4013402" cy="702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13402" cy="702975"/>
            </a:xfrm>
            <a:custGeom>
              <a:avLst/>
              <a:gdLst/>
              <a:ahLst/>
              <a:cxnLst/>
              <a:rect l="l" t="t" r="r" b="b"/>
              <a:pathLst>
                <a:path w="4013402" h="702975">
                  <a:moveTo>
                    <a:pt x="25911" y="0"/>
                  </a:moveTo>
                  <a:lnTo>
                    <a:pt x="3987491" y="0"/>
                  </a:lnTo>
                  <a:cubicBezTo>
                    <a:pt x="3994364" y="0"/>
                    <a:pt x="4000954" y="2730"/>
                    <a:pt x="4005813" y="7589"/>
                  </a:cubicBezTo>
                  <a:cubicBezTo>
                    <a:pt x="4010673" y="12448"/>
                    <a:pt x="4013402" y="19039"/>
                    <a:pt x="4013402" y="25911"/>
                  </a:cubicBezTo>
                  <a:lnTo>
                    <a:pt x="4013402" y="677065"/>
                  </a:lnTo>
                  <a:cubicBezTo>
                    <a:pt x="4013402" y="683937"/>
                    <a:pt x="4010673" y="690527"/>
                    <a:pt x="4005813" y="695386"/>
                  </a:cubicBezTo>
                  <a:cubicBezTo>
                    <a:pt x="4000954" y="700246"/>
                    <a:pt x="3994364" y="702975"/>
                    <a:pt x="3987491" y="702975"/>
                  </a:cubicBezTo>
                  <a:lnTo>
                    <a:pt x="25911" y="702975"/>
                  </a:lnTo>
                  <a:cubicBezTo>
                    <a:pt x="19039" y="702975"/>
                    <a:pt x="12448" y="700246"/>
                    <a:pt x="7589" y="695386"/>
                  </a:cubicBezTo>
                  <a:cubicBezTo>
                    <a:pt x="2730" y="690527"/>
                    <a:pt x="0" y="683937"/>
                    <a:pt x="0" y="677065"/>
                  </a:cubicBezTo>
                  <a:lnTo>
                    <a:pt x="0" y="25911"/>
                  </a:lnTo>
                  <a:cubicBezTo>
                    <a:pt x="0" y="19039"/>
                    <a:pt x="2730" y="12448"/>
                    <a:pt x="7589" y="7589"/>
                  </a:cubicBezTo>
                  <a:cubicBezTo>
                    <a:pt x="12448" y="2730"/>
                    <a:pt x="19039" y="0"/>
                    <a:pt x="25911" y="0"/>
                  </a:cubicBezTo>
                  <a:close/>
                </a:path>
              </a:pathLst>
            </a:custGeom>
            <a:solidFill>
              <a:srgbClr val="FFDE59">
                <a:alpha val="2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13402" cy="741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111" t="-15802" b="-1580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5196150" y="4136580"/>
            <a:ext cx="12895299" cy="2530113"/>
            <a:chOff x="0" y="0"/>
            <a:chExt cx="3396293" cy="6663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6293" cy="666367"/>
            </a:xfrm>
            <a:custGeom>
              <a:avLst/>
              <a:gdLst/>
              <a:ahLst/>
              <a:cxnLst/>
              <a:rect l="l" t="t" r="r" b="b"/>
              <a:pathLst>
                <a:path w="3396293" h="666367">
                  <a:moveTo>
                    <a:pt x="30619" y="0"/>
                  </a:moveTo>
                  <a:lnTo>
                    <a:pt x="3365674" y="0"/>
                  </a:lnTo>
                  <a:cubicBezTo>
                    <a:pt x="3373794" y="0"/>
                    <a:pt x="3381582" y="3226"/>
                    <a:pt x="3387325" y="8968"/>
                  </a:cubicBezTo>
                  <a:cubicBezTo>
                    <a:pt x="3393067" y="14710"/>
                    <a:pt x="3396293" y="22498"/>
                    <a:pt x="3396293" y="30619"/>
                  </a:cubicBezTo>
                  <a:lnTo>
                    <a:pt x="3396293" y="635748"/>
                  </a:lnTo>
                  <a:cubicBezTo>
                    <a:pt x="3396293" y="643869"/>
                    <a:pt x="3393067" y="651657"/>
                    <a:pt x="3387325" y="657399"/>
                  </a:cubicBezTo>
                  <a:cubicBezTo>
                    <a:pt x="3381582" y="663141"/>
                    <a:pt x="3373794" y="666367"/>
                    <a:pt x="3365674" y="666367"/>
                  </a:cubicBezTo>
                  <a:lnTo>
                    <a:pt x="30619" y="666367"/>
                  </a:lnTo>
                  <a:cubicBezTo>
                    <a:pt x="22498" y="666367"/>
                    <a:pt x="14710" y="663141"/>
                    <a:pt x="8968" y="657399"/>
                  </a:cubicBezTo>
                  <a:cubicBezTo>
                    <a:pt x="3226" y="651657"/>
                    <a:pt x="0" y="643869"/>
                    <a:pt x="0" y="635748"/>
                  </a:cubicBezTo>
                  <a:lnTo>
                    <a:pt x="0" y="30619"/>
                  </a:lnTo>
                  <a:cubicBezTo>
                    <a:pt x="0" y="22498"/>
                    <a:pt x="3226" y="14710"/>
                    <a:pt x="8968" y="8968"/>
                  </a:cubicBezTo>
                  <a:cubicBezTo>
                    <a:pt x="14710" y="3226"/>
                    <a:pt x="22498" y="0"/>
                    <a:pt x="30619" y="0"/>
                  </a:cubicBezTo>
                  <a:close/>
                </a:path>
              </a:pathLst>
            </a:custGeom>
            <a:solidFill>
              <a:srgbClr val="A78268">
                <a:alpha val="4392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396293" cy="704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196150" y="4235673"/>
            <a:ext cx="12740729" cy="203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 2: TRABAJO EN GRUPOS.</a:t>
            </a:r>
          </a:p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“DEFINIENDO EL ESTADO ACTUAL”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l="-335" t="-19463" r="-3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68598" y="2700655"/>
            <a:ext cx="17719402" cy="710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Determinar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cuantos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grupos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van a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necesitar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</a:p>
          <a:p>
            <a:pPr algn="l">
              <a:lnSpc>
                <a:spcPts val="6159"/>
              </a:lnSpc>
              <a:spcBef>
                <a:spcPct val="0"/>
              </a:spcBef>
            </a:pPr>
            <a:endParaRPr lang="en-US" sz="4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Como y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quienes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van a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estar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formados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159"/>
              </a:lnSpc>
              <a:spcBef>
                <a:spcPct val="0"/>
              </a:spcBef>
            </a:pPr>
            <a:endParaRPr lang="en-US" sz="4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Tiene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todos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materiales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necesarios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</a:p>
          <a:p>
            <a:pPr algn="l">
              <a:lnSpc>
                <a:spcPts val="6159"/>
              </a:lnSpc>
              <a:spcBef>
                <a:spcPct val="0"/>
              </a:spcBef>
            </a:pPr>
            <a:endParaRPr lang="en-US" sz="4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Los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líderes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cada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grupo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han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sido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previamente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instruidos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están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familiarizados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con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ejercicio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enfoque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la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importancia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tomar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notas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3680872" y="2233212"/>
            <a:ext cx="4038530" cy="5079912"/>
          </a:xfrm>
          <a:custGeom>
            <a:avLst/>
            <a:gdLst/>
            <a:ahLst/>
            <a:cxnLst/>
            <a:rect l="l" t="t" r="r" b="b"/>
            <a:pathLst>
              <a:path w="4038530" h="5079912">
                <a:moveTo>
                  <a:pt x="0" y="0"/>
                </a:moveTo>
                <a:lnTo>
                  <a:pt x="4038530" y="0"/>
                </a:lnTo>
                <a:lnTo>
                  <a:pt x="4038530" y="5079912"/>
                </a:lnTo>
                <a:lnTo>
                  <a:pt x="0" y="5079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68598" y="731212"/>
            <a:ext cx="17150804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I. ANTES DE ESTA FASE ASEGURESE DE: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86110" y="431233"/>
            <a:ext cx="8560271" cy="9519507"/>
          </a:xfrm>
          <a:custGeom>
            <a:avLst/>
            <a:gdLst/>
            <a:ahLst/>
            <a:cxnLst/>
            <a:rect l="l" t="t" r="r" b="b"/>
            <a:pathLst>
              <a:path w="8560271" h="9519507">
                <a:moveTo>
                  <a:pt x="0" y="0"/>
                </a:moveTo>
                <a:lnTo>
                  <a:pt x="8560271" y="0"/>
                </a:lnTo>
                <a:lnTo>
                  <a:pt x="8560271" y="9519507"/>
                </a:lnTo>
                <a:lnTo>
                  <a:pt x="0" y="95195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469441" y="431233"/>
            <a:ext cx="7438374" cy="9519507"/>
          </a:xfrm>
          <a:custGeom>
            <a:avLst/>
            <a:gdLst/>
            <a:ahLst/>
            <a:cxnLst/>
            <a:rect l="l" t="t" r="r" b="b"/>
            <a:pathLst>
              <a:path w="7438374" h="9519507">
                <a:moveTo>
                  <a:pt x="0" y="0"/>
                </a:moveTo>
                <a:lnTo>
                  <a:pt x="7438374" y="0"/>
                </a:lnTo>
                <a:lnTo>
                  <a:pt x="7438374" y="9519507"/>
                </a:lnTo>
                <a:lnTo>
                  <a:pt x="0" y="9519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454968" y="3874091"/>
            <a:ext cx="15182826" cy="309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29"/>
              </a:lnSpc>
            </a:pPr>
            <a:r>
              <a:rPr lang="en-US" sz="10936" b="1">
                <a:solidFill>
                  <a:srgbClr val="000000">
                    <a:alpha val="4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DOCUMENTO COMPLEMENTARIO</a:t>
            </a:r>
          </a:p>
        </p:txBody>
      </p:sp>
    </p:spTree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743" y="-105605"/>
            <a:ext cx="18475743" cy="10392605"/>
          </a:xfrm>
          <a:custGeom>
            <a:avLst/>
            <a:gdLst/>
            <a:ahLst/>
            <a:cxnLst/>
            <a:rect l="l" t="t" r="r" b="b"/>
            <a:pathLst>
              <a:path w="18475743" h="10392605">
                <a:moveTo>
                  <a:pt x="0" y="0"/>
                </a:moveTo>
                <a:lnTo>
                  <a:pt x="18475743" y="0"/>
                </a:lnTo>
                <a:lnTo>
                  <a:pt x="18475743" y="10392605"/>
                </a:lnTo>
                <a:lnTo>
                  <a:pt x="0" y="103926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95400" y="497204"/>
            <a:ext cx="14671759" cy="1005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119"/>
              </a:lnSpc>
              <a:spcBef>
                <a:spcPct val="0"/>
              </a:spcBef>
            </a:pPr>
            <a:r>
              <a:rPr lang="en-US" sz="5799" b="1" dirty="0">
                <a:solidFill>
                  <a:srgbClr val="C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II. ANTES DE DIVIDIR EN GRUPOS: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140" y="2357738"/>
            <a:ext cx="17202460" cy="6513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a.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Traiga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breve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reflexión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sobre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recorrido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iglesia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agradeciendo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celebrando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lo que Dios les ha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permitido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ser y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hacer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endParaRPr lang="en-US" sz="45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b.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Ejemplo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reflexión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resumen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):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endParaRPr lang="en-US" sz="45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c. Ore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celebrando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agradeciendo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pidiendo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Dios les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guíe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desarrollo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del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ejercicio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que van a </a:t>
            </a:r>
            <a:r>
              <a:rPr lang="en-US" sz="45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realizar</a:t>
            </a:r>
            <a:r>
              <a:rPr lang="en-US" sz="45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60678"/>
            <a:ext cx="18738349" cy="14053762"/>
          </a:xfrm>
          <a:custGeom>
            <a:avLst/>
            <a:gdLst/>
            <a:ahLst/>
            <a:cxnLst/>
            <a:rect l="l" t="t" r="r" b="b"/>
            <a:pathLst>
              <a:path w="18738349" h="14053762">
                <a:moveTo>
                  <a:pt x="0" y="0"/>
                </a:moveTo>
                <a:lnTo>
                  <a:pt x="18738349" y="0"/>
                </a:lnTo>
                <a:lnTo>
                  <a:pt x="18738349" y="14053762"/>
                </a:lnTo>
                <a:lnTo>
                  <a:pt x="0" y="14053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954177" y="4335527"/>
            <a:ext cx="5584194" cy="5584194"/>
          </a:xfrm>
          <a:custGeom>
            <a:avLst/>
            <a:gdLst/>
            <a:ahLst/>
            <a:cxnLst/>
            <a:rect l="l" t="t" r="r" b="b"/>
            <a:pathLst>
              <a:path w="5584194" h="5584194">
                <a:moveTo>
                  <a:pt x="0" y="0"/>
                </a:moveTo>
                <a:lnTo>
                  <a:pt x="5584194" y="0"/>
                </a:lnTo>
                <a:lnTo>
                  <a:pt x="5584194" y="5584194"/>
                </a:lnTo>
                <a:lnTo>
                  <a:pt x="0" y="55841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73825" y="-701619"/>
            <a:ext cx="18142775" cy="903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III.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Aclarando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diferencia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dinámicas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cada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</a:t>
            </a:r>
            <a:r>
              <a:rPr lang="en-US" sz="5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5958" y="890423"/>
            <a:ext cx="15707320" cy="82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</a:t>
            </a:r>
            <a:r>
              <a:rPr lang="en-US" sz="4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Uno: "Estado Ideal </a:t>
            </a:r>
            <a:r>
              <a:rPr lang="en-US" sz="48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Futuro</a:t>
            </a:r>
            <a:r>
              <a:rPr lang="en-US" sz="4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" (</a:t>
            </a:r>
            <a:r>
              <a:rPr lang="en-US" sz="48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Trabajo</a:t>
            </a:r>
            <a:r>
              <a:rPr lang="en-US" sz="4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individual)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2000" y="2406901"/>
            <a:ext cx="1615440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5400" b="1" i="1" dirty="0" err="1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Trabajar</a:t>
            </a:r>
            <a:r>
              <a:rPr lang="en-US" sz="5400" b="1" i="1" dirty="0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</a:t>
            </a:r>
            <a:r>
              <a:rPr lang="en-US" sz="5400" b="1" i="1" dirty="0" err="1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manera</a:t>
            </a:r>
            <a:r>
              <a:rPr lang="en-US" sz="5400" b="1" i="1" dirty="0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individual </a:t>
            </a:r>
            <a:r>
              <a:rPr lang="en-US" sz="5400" b="1" i="1" dirty="0" err="1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en</a:t>
            </a:r>
            <a:r>
              <a:rPr lang="en-US" sz="5400" b="1" i="1" dirty="0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400" b="1" i="1" dirty="0" err="1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esta</a:t>
            </a:r>
            <a:r>
              <a:rPr lang="en-US" sz="5400" b="1" i="1" dirty="0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400" b="1" i="1" dirty="0" err="1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fase</a:t>
            </a:r>
            <a:r>
              <a:rPr lang="en-US" sz="5400" b="1" i="1" dirty="0">
                <a:solidFill>
                  <a:srgbClr val="8D0B0B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8600" y="4351724"/>
            <a:ext cx="13851761" cy="4889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7438" lvl="1" indent="-593719" algn="l">
              <a:lnSpc>
                <a:spcPts val="7699"/>
              </a:lnSpc>
              <a:buFont typeface="Arial"/>
              <a:buChar char="•"/>
            </a:pP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Fomenta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la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creatividad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autenticidad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marL="1187438" lvl="1" indent="-593719" algn="l">
              <a:lnSpc>
                <a:spcPts val="7699"/>
              </a:lnSpc>
              <a:buFont typeface="Arial"/>
              <a:buChar char="•"/>
            </a:pP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Promueve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la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introspección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espiritual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personal.</a:t>
            </a:r>
          </a:p>
          <a:p>
            <a:pPr marL="1187438" lvl="1" indent="-593719" algn="l">
              <a:lnSpc>
                <a:spcPts val="7699"/>
              </a:lnSpc>
              <a:buFont typeface="Arial"/>
              <a:buChar char="•"/>
            </a:pP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Previene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la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conformidad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000" b="1" i="1" dirty="0" err="1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grupal</a:t>
            </a:r>
            <a:r>
              <a:rPr lang="en-US" sz="6000" b="1" i="1" dirty="0"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011" y="0"/>
            <a:ext cx="18832445" cy="10611781"/>
            <a:chOff x="0" y="0"/>
            <a:chExt cx="4959986" cy="27948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9986" cy="2794872"/>
            </a:xfrm>
            <a:custGeom>
              <a:avLst/>
              <a:gdLst/>
              <a:ahLst/>
              <a:cxnLst/>
              <a:rect l="l" t="t" r="r" b="b"/>
              <a:pathLst>
                <a:path w="4959986" h="2794872">
                  <a:moveTo>
                    <a:pt x="0" y="0"/>
                  </a:moveTo>
                  <a:lnTo>
                    <a:pt x="4959986" y="0"/>
                  </a:lnTo>
                  <a:lnTo>
                    <a:pt x="4959986" y="2794872"/>
                  </a:lnTo>
                  <a:lnTo>
                    <a:pt x="0" y="2794872"/>
                  </a:lnTo>
                  <a:close/>
                </a:path>
              </a:pathLst>
            </a:custGeom>
            <a:solidFill>
              <a:srgbClr val="8D0B0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59986" cy="2832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3434" y="4316415"/>
            <a:ext cx="17177288" cy="5414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Permite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evaluación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más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completa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objetiva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Fomenta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diversidad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puntos de vista.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Desarrolla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sentido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unidad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Identificación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problemas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comunes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Previene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comentarios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opiniones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desviadas</a:t>
            </a:r>
            <a:r>
              <a:rPr lang="en-US" sz="5400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33" y="648017"/>
            <a:ext cx="16041737" cy="1005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 Dos: "Estado Actual" (Trabajo en grupo)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90908" y="2373905"/>
            <a:ext cx="11331029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VENTAJAS DEL TRABAJO EN GRUPO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434077177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5270" y="0"/>
            <a:ext cx="20023172" cy="10993900"/>
          </a:xfrm>
          <a:custGeom>
            <a:avLst/>
            <a:gdLst/>
            <a:ahLst/>
            <a:cxnLst/>
            <a:rect l="l" t="t" r="r" b="b"/>
            <a:pathLst>
              <a:path w="20023172" h="10993900">
                <a:moveTo>
                  <a:pt x="0" y="0"/>
                </a:moveTo>
                <a:lnTo>
                  <a:pt x="20023172" y="0"/>
                </a:lnTo>
                <a:lnTo>
                  <a:pt x="20023172" y="10993900"/>
                </a:lnTo>
                <a:lnTo>
                  <a:pt x="0" y="10993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639" t="-42069" r="-37436" b="-362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474338" y="53596"/>
            <a:ext cx="2703909" cy="1094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8D0B0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 3</a:t>
            </a:r>
          </a:p>
        </p:txBody>
      </p: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16382" y="-796715"/>
            <a:ext cx="22282232" cy="12533756"/>
          </a:xfrm>
          <a:custGeom>
            <a:avLst/>
            <a:gdLst/>
            <a:ahLst/>
            <a:cxnLst/>
            <a:rect l="l" t="t" r="r" b="b"/>
            <a:pathLst>
              <a:path w="22282232" h="12533756">
                <a:moveTo>
                  <a:pt x="0" y="0"/>
                </a:moveTo>
                <a:lnTo>
                  <a:pt x="22282232" y="0"/>
                </a:lnTo>
                <a:lnTo>
                  <a:pt x="22282232" y="12533756"/>
                </a:lnTo>
                <a:lnTo>
                  <a:pt x="0" y="125337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94" t="-35771" r="-32194" b="-286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52014" y="6060937"/>
            <a:ext cx="16945440" cy="277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19"/>
              </a:lnSpc>
              <a:spcBef>
                <a:spcPct val="0"/>
              </a:spcBef>
            </a:pPr>
            <a:r>
              <a:rPr lang="en-US" sz="5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Las iniciativas estratégicas son planes de acción detallados que una organización desarrolla para alcanzar sus objetivos a largo plazo. </a:t>
            </a:r>
          </a:p>
        </p:txBody>
      </p: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9372" y="-1130272"/>
            <a:ext cx="22338797" cy="12565573"/>
          </a:xfrm>
          <a:custGeom>
            <a:avLst/>
            <a:gdLst/>
            <a:ahLst/>
            <a:cxnLst/>
            <a:rect l="l" t="t" r="r" b="b"/>
            <a:pathLst>
              <a:path w="22338797" h="12565573">
                <a:moveTo>
                  <a:pt x="0" y="0"/>
                </a:moveTo>
                <a:lnTo>
                  <a:pt x="22338797" y="0"/>
                </a:lnTo>
                <a:lnTo>
                  <a:pt x="22338797" y="12565574"/>
                </a:lnTo>
                <a:lnTo>
                  <a:pt x="0" y="125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94" t="-35771" r="-32194" b="-286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16274" y="6045326"/>
            <a:ext cx="16342046" cy="302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Persiguen materializar la visión y los objetivos estratégicos de la organización, asegurando que se avanza en la dirección correcta hacia el estado futuro deseado. </a:t>
            </a:r>
          </a:p>
          <a:p>
            <a:pPr algn="just">
              <a:lnSpc>
                <a:spcPts val="6019"/>
              </a:lnSpc>
              <a:spcBef>
                <a:spcPct val="0"/>
              </a:spcBef>
            </a:pPr>
            <a:endParaRPr lang="en-US" sz="42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9372" y="-1130272"/>
            <a:ext cx="22338797" cy="12565573"/>
          </a:xfrm>
          <a:custGeom>
            <a:avLst/>
            <a:gdLst/>
            <a:ahLst/>
            <a:cxnLst/>
            <a:rect l="l" t="t" r="r" b="b"/>
            <a:pathLst>
              <a:path w="22338797" h="12565573">
                <a:moveTo>
                  <a:pt x="0" y="0"/>
                </a:moveTo>
                <a:lnTo>
                  <a:pt x="22338797" y="0"/>
                </a:lnTo>
                <a:lnTo>
                  <a:pt x="22338797" y="12565574"/>
                </a:lnTo>
                <a:lnTo>
                  <a:pt x="0" y="125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94" t="-35771" r="-32194" b="-286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7085" y="5769886"/>
            <a:ext cx="17750915" cy="1078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19"/>
              </a:lnSpc>
              <a:spcBef>
                <a:spcPct val="0"/>
              </a:spcBef>
            </a:pPr>
            <a:r>
              <a:rPr lang="en-US" sz="6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Facilitan la Implementación de la Visión.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5" y="7137549"/>
            <a:ext cx="10285363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Alineación de Recursos</a:t>
            </a:r>
          </a:p>
        </p:txBody>
      </p: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9372" y="-1130272"/>
            <a:ext cx="22338797" cy="12565573"/>
          </a:xfrm>
          <a:custGeom>
            <a:avLst/>
            <a:gdLst/>
            <a:ahLst/>
            <a:cxnLst/>
            <a:rect l="l" t="t" r="r" b="b"/>
            <a:pathLst>
              <a:path w="22338797" h="12565573">
                <a:moveTo>
                  <a:pt x="0" y="0"/>
                </a:moveTo>
                <a:lnTo>
                  <a:pt x="22338797" y="0"/>
                </a:lnTo>
                <a:lnTo>
                  <a:pt x="22338797" y="12565574"/>
                </a:lnTo>
                <a:lnTo>
                  <a:pt x="0" y="125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94" t="-35771" r="-32194" b="-286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23469" y="5750836"/>
            <a:ext cx="10893921" cy="121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9"/>
              </a:lnSpc>
              <a:spcBef>
                <a:spcPct val="0"/>
              </a:spcBef>
            </a:pPr>
            <a:r>
              <a:rPr lang="en-US" sz="7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Medición del Progreso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23469" y="7197926"/>
            <a:ext cx="12590859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  <a:spcBef>
                <a:spcPct val="0"/>
              </a:spcBef>
            </a:pPr>
            <a:r>
              <a:rPr lang="en-US" sz="7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5. Motivación y Compromiso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9372" y="-1130272"/>
            <a:ext cx="22338797" cy="12565573"/>
          </a:xfrm>
          <a:custGeom>
            <a:avLst/>
            <a:gdLst/>
            <a:ahLst/>
            <a:cxnLst/>
            <a:rect l="l" t="t" r="r" b="b"/>
            <a:pathLst>
              <a:path w="22338797" h="12565573">
                <a:moveTo>
                  <a:pt x="0" y="0"/>
                </a:moveTo>
                <a:lnTo>
                  <a:pt x="22338797" y="0"/>
                </a:lnTo>
                <a:lnTo>
                  <a:pt x="22338797" y="12565574"/>
                </a:lnTo>
                <a:lnTo>
                  <a:pt x="0" y="125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94" t="-35771" r="-32194" b="-286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923333" y="5770693"/>
            <a:ext cx="12445454" cy="121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9"/>
              </a:lnSpc>
              <a:spcBef>
                <a:spcPct val="0"/>
              </a:spcBef>
            </a:pPr>
            <a:r>
              <a:rPr lang="en-US" sz="7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6. Adaptación y Flexibilidad.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23333" y="7138356"/>
            <a:ext cx="13591133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  <a:spcBef>
                <a:spcPct val="0"/>
              </a:spcBef>
            </a:pPr>
            <a:r>
              <a:rPr lang="en-US" sz="7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7. Generación de Impacto Real.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29962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75221" y="-142844"/>
            <a:ext cx="11223843" cy="11289370"/>
          </a:xfrm>
          <a:custGeom>
            <a:avLst/>
            <a:gdLst/>
            <a:ahLst/>
            <a:cxnLst/>
            <a:rect l="l" t="t" r="r" b="b"/>
            <a:pathLst>
              <a:path w="11223843" h="11289370">
                <a:moveTo>
                  <a:pt x="0" y="0"/>
                </a:moveTo>
                <a:lnTo>
                  <a:pt x="11223842" y="0"/>
                </a:lnTo>
                <a:lnTo>
                  <a:pt x="11223842" y="11289370"/>
                </a:lnTo>
                <a:lnTo>
                  <a:pt x="0" y="11289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50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405316" y="0"/>
            <a:ext cx="11675218" cy="11364119"/>
          </a:xfrm>
          <a:custGeom>
            <a:avLst/>
            <a:gdLst/>
            <a:ahLst/>
            <a:cxnLst/>
            <a:rect l="l" t="t" r="r" b="b"/>
            <a:pathLst>
              <a:path w="11675218" h="11364119">
                <a:moveTo>
                  <a:pt x="0" y="0"/>
                </a:moveTo>
                <a:lnTo>
                  <a:pt x="11675218" y="0"/>
                </a:lnTo>
                <a:lnTo>
                  <a:pt x="11675218" y="11364119"/>
                </a:lnTo>
                <a:lnTo>
                  <a:pt x="0" y="113641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640" t="-25147" r="-79209" b="-307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39068" y="188320"/>
            <a:ext cx="16219107" cy="1784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 4 – IDENTIFICANDO POTENCIALES </a:t>
            </a:r>
          </a:p>
          <a:p>
            <a:pPr algn="ctr">
              <a:lnSpc>
                <a:spcPts val="7139"/>
              </a:lnSpc>
              <a:spcBef>
                <a:spcPct val="0"/>
              </a:spcBef>
            </a:pPr>
            <a:endParaRPr lang="en-US" sz="50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30718" y="0"/>
            <a:ext cx="12352120" cy="10435542"/>
          </a:xfrm>
          <a:custGeom>
            <a:avLst/>
            <a:gdLst/>
            <a:ahLst/>
            <a:cxnLst/>
            <a:rect l="l" t="t" r="r" b="b"/>
            <a:pathLst>
              <a:path w="12352120" h="10435542">
                <a:moveTo>
                  <a:pt x="0" y="0"/>
                </a:moveTo>
                <a:lnTo>
                  <a:pt x="12352120" y="0"/>
                </a:lnTo>
                <a:lnTo>
                  <a:pt x="12352120" y="10435542"/>
                </a:lnTo>
                <a:lnTo>
                  <a:pt x="0" y="10435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02" r="-134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998280" y="3212026"/>
            <a:ext cx="11041847" cy="6595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01"/>
              </a:lnSpc>
              <a:spcBef>
                <a:spcPct val="0"/>
              </a:spcBef>
            </a:pP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Preparación</a:t>
            </a: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Proactiva</a:t>
            </a:r>
            <a:endParaRPr lang="en-US" sz="621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8701"/>
              </a:lnSpc>
              <a:spcBef>
                <a:spcPct val="0"/>
              </a:spcBef>
            </a:pP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Optimización</a:t>
            </a: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Recursos</a:t>
            </a:r>
            <a:endParaRPr lang="en-US" sz="621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8701"/>
              </a:lnSpc>
              <a:spcBef>
                <a:spcPct val="0"/>
              </a:spcBef>
            </a:pP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Alineación</a:t>
            </a: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Compromiso</a:t>
            </a:r>
            <a:endParaRPr lang="en-US" sz="621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8701"/>
              </a:lnSpc>
              <a:spcBef>
                <a:spcPct val="0"/>
              </a:spcBef>
            </a:pP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Adaptabilidad</a:t>
            </a: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Flexibilidad</a:t>
            </a:r>
            <a:endParaRPr lang="en-US" sz="621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8701"/>
              </a:lnSpc>
              <a:spcBef>
                <a:spcPct val="0"/>
              </a:spcBef>
            </a:pP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5. </a:t>
            </a:r>
            <a:r>
              <a:rPr lang="en-US" sz="621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Evaluación</a:t>
            </a:r>
            <a:r>
              <a:rPr lang="en-US" sz="621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Continua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362670" y="234433"/>
            <a:ext cx="10677457" cy="2391116"/>
            <a:chOff x="0" y="0"/>
            <a:chExt cx="2812170" cy="6297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12170" cy="629759"/>
            </a:xfrm>
            <a:custGeom>
              <a:avLst/>
              <a:gdLst/>
              <a:ahLst/>
              <a:cxnLst/>
              <a:rect l="l" t="t" r="r" b="b"/>
              <a:pathLst>
                <a:path w="2812170" h="629759">
                  <a:moveTo>
                    <a:pt x="36979" y="0"/>
                  </a:moveTo>
                  <a:lnTo>
                    <a:pt x="2775191" y="0"/>
                  </a:lnTo>
                  <a:cubicBezTo>
                    <a:pt x="2795614" y="0"/>
                    <a:pt x="2812170" y="16556"/>
                    <a:pt x="2812170" y="36979"/>
                  </a:cubicBezTo>
                  <a:lnTo>
                    <a:pt x="2812170" y="592780"/>
                  </a:lnTo>
                  <a:cubicBezTo>
                    <a:pt x="2812170" y="613203"/>
                    <a:pt x="2795614" y="629759"/>
                    <a:pt x="2775191" y="629759"/>
                  </a:cubicBezTo>
                  <a:lnTo>
                    <a:pt x="36979" y="629759"/>
                  </a:lnTo>
                  <a:cubicBezTo>
                    <a:pt x="16556" y="629759"/>
                    <a:pt x="0" y="613203"/>
                    <a:pt x="0" y="592780"/>
                  </a:cubicBezTo>
                  <a:lnTo>
                    <a:pt x="0" y="36979"/>
                  </a:lnTo>
                  <a:cubicBezTo>
                    <a:pt x="0" y="16556"/>
                    <a:pt x="16556" y="0"/>
                    <a:pt x="369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812170" cy="667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75508" y="101083"/>
            <a:ext cx="9528423" cy="239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  <a:spcBef>
                <a:spcPct val="0"/>
              </a:spcBef>
            </a:pPr>
            <a:r>
              <a:rPr lang="en-US" sz="6899" b="1">
                <a:solidFill>
                  <a:srgbClr val="4F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Importancia de </a:t>
            </a:r>
          </a:p>
          <a:p>
            <a:pPr algn="ctr">
              <a:lnSpc>
                <a:spcPts val="9659"/>
              </a:lnSpc>
              <a:spcBef>
                <a:spcPct val="0"/>
              </a:spcBef>
            </a:pPr>
            <a:r>
              <a:rPr lang="en-US" sz="6899" b="1">
                <a:solidFill>
                  <a:srgbClr val="4F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Identificar Obstáculos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30718" y="0"/>
            <a:ext cx="12352120" cy="10435542"/>
          </a:xfrm>
          <a:custGeom>
            <a:avLst/>
            <a:gdLst/>
            <a:ahLst/>
            <a:cxnLst/>
            <a:rect l="l" t="t" r="r" b="b"/>
            <a:pathLst>
              <a:path w="12352120" h="10435542">
                <a:moveTo>
                  <a:pt x="0" y="0"/>
                </a:moveTo>
                <a:lnTo>
                  <a:pt x="12352120" y="0"/>
                </a:lnTo>
                <a:lnTo>
                  <a:pt x="12352120" y="10435542"/>
                </a:lnTo>
                <a:lnTo>
                  <a:pt x="0" y="10435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02" r="-1340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362670" y="234433"/>
            <a:ext cx="10677457" cy="2391116"/>
            <a:chOff x="0" y="0"/>
            <a:chExt cx="2812170" cy="6297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170" cy="629759"/>
            </a:xfrm>
            <a:custGeom>
              <a:avLst/>
              <a:gdLst/>
              <a:ahLst/>
              <a:cxnLst/>
              <a:rect l="l" t="t" r="r" b="b"/>
              <a:pathLst>
                <a:path w="2812170" h="629759">
                  <a:moveTo>
                    <a:pt x="36979" y="0"/>
                  </a:moveTo>
                  <a:lnTo>
                    <a:pt x="2775191" y="0"/>
                  </a:lnTo>
                  <a:cubicBezTo>
                    <a:pt x="2795614" y="0"/>
                    <a:pt x="2812170" y="16556"/>
                    <a:pt x="2812170" y="36979"/>
                  </a:cubicBezTo>
                  <a:lnTo>
                    <a:pt x="2812170" y="592780"/>
                  </a:lnTo>
                  <a:cubicBezTo>
                    <a:pt x="2812170" y="613203"/>
                    <a:pt x="2795614" y="629759"/>
                    <a:pt x="2775191" y="629759"/>
                  </a:cubicBezTo>
                  <a:lnTo>
                    <a:pt x="36979" y="629759"/>
                  </a:lnTo>
                  <a:cubicBezTo>
                    <a:pt x="16556" y="629759"/>
                    <a:pt x="0" y="613203"/>
                    <a:pt x="0" y="592780"/>
                  </a:cubicBezTo>
                  <a:lnTo>
                    <a:pt x="0" y="36979"/>
                  </a:lnTo>
                  <a:cubicBezTo>
                    <a:pt x="0" y="16556"/>
                    <a:pt x="16556" y="0"/>
                    <a:pt x="369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812170" cy="667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75508" y="101083"/>
            <a:ext cx="9528423" cy="239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  <a:spcBef>
                <a:spcPct val="0"/>
              </a:spcBef>
            </a:pPr>
            <a:r>
              <a:rPr lang="en-US" sz="6899" b="1">
                <a:solidFill>
                  <a:srgbClr val="4F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Importancia de </a:t>
            </a:r>
          </a:p>
          <a:p>
            <a:pPr algn="ctr">
              <a:lnSpc>
                <a:spcPts val="9659"/>
              </a:lnSpc>
              <a:spcBef>
                <a:spcPct val="0"/>
              </a:spcBef>
            </a:pPr>
            <a:r>
              <a:rPr lang="en-US" sz="6899" b="1">
                <a:solidFill>
                  <a:srgbClr val="4F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Identificar Obstáculos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22875" y="2867684"/>
            <a:ext cx="11065125" cy="709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6. 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Reducción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Riesgos</a:t>
            </a:r>
            <a:endParaRPr lang="en-US" sz="6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7. 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Dependencia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Dios</a:t>
            </a:r>
          </a:p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8.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Preparación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Espiritual</a:t>
            </a:r>
            <a:endParaRPr lang="en-US" sz="6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9. Unidad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Oración</a:t>
            </a:r>
            <a:endParaRPr lang="en-US" sz="6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10.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Dirección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 </a:t>
            </a:r>
            <a:r>
              <a:rPr lang="en-US" sz="6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Discernimiento</a:t>
            </a:r>
            <a:r>
              <a:rPr lang="en-US" sz="6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195517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4553" y="443238"/>
            <a:ext cx="17859468" cy="1259286"/>
            <a:chOff x="0" y="0"/>
            <a:chExt cx="4703728" cy="3316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03728" cy="331664"/>
            </a:xfrm>
            <a:custGeom>
              <a:avLst/>
              <a:gdLst/>
              <a:ahLst/>
              <a:cxnLst/>
              <a:rect l="l" t="t" r="r" b="b"/>
              <a:pathLst>
                <a:path w="4703728" h="331664">
                  <a:moveTo>
                    <a:pt x="22108" y="0"/>
                  </a:moveTo>
                  <a:lnTo>
                    <a:pt x="4681620" y="0"/>
                  </a:lnTo>
                  <a:cubicBezTo>
                    <a:pt x="4693830" y="0"/>
                    <a:pt x="4703728" y="9898"/>
                    <a:pt x="4703728" y="22108"/>
                  </a:cubicBezTo>
                  <a:lnTo>
                    <a:pt x="4703728" y="309556"/>
                  </a:lnTo>
                  <a:cubicBezTo>
                    <a:pt x="4703728" y="321766"/>
                    <a:pt x="4693830" y="331664"/>
                    <a:pt x="4681620" y="331664"/>
                  </a:cubicBezTo>
                  <a:lnTo>
                    <a:pt x="22108" y="331664"/>
                  </a:lnTo>
                  <a:cubicBezTo>
                    <a:pt x="9898" y="331664"/>
                    <a:pt x="0" y="321766"/>
                    <a:pt x="0" y="309556"/>
                  </a:cubicBezTo>
                  <a:lnTo>
                    <a:pt x="0" y="22108"/>
                  </a:lnTo>
                  <a:cubicBezTo>
                    <a:pt x="0" y="9898"/>
                    <a:pt x="9898" y="0"/>
                    <a:pt x="22108" y="0"/>
                  </a:cubicBezTo>
                  <a:close/>
                </a:path>
              </a:pathLst>
            </a:custGeom>
            <a:solidFill>
              <a:srgbClr val="419CA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703728" cy="369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54434" y="588327"/>
            <a:ext cx="16699706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D7DF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Fase Final: Revisión, Reporte y Plan de Acción Estratégica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8315" y="-100302"/>
            <a:ext cx="18761532" cy="10553362"/>
          </a:xfrm>
          <a:custGeom>
            <a:avLst/>
            <a:gdLst/>
            <a:ahLst/>
            <a:cxnLst/>
            <a:rect l="l" t="t" r="r" b="b"/>
            <a:pathLst>
              <a:path w="18761532" h="10553362">
                <a:moveTo>
                  <a:pt x="0" y="0"/>
                </a:moveTo>
                <a:lnTo>
                  <a:pt x="18761531" y="0"/>
                </a:lnTo>
                <a:lnTo>
                  <a:pt x="18761531" y="10553361"/>
                </a:lnTo>
                <a:lnTo>
                  <a:pt x="0" y="10553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96881" y="-385728"/>
            <a:ext cx="11951009" cy="11124213"/>
          </a:xfrm>
          <a:custGeom>
            <a:avLst/>
            <a:gdLst/>
            <a:ahLst/>
            <a:cxnLst/>
            <a:rect l="l" t="t" r="r" b="b"/>
            <a:pathLst>
              <a:path w="11951009" h="11124213">
                <a:moveTo>
                  <a:pt x="0" y="0"/>
                </a:moveTo>
                <a:lnTo>
                  <a:pt x="11951010" y="0"/>
                </a:lnTo>
                <a:lnTo>
                  <a:pt x="11951010" y="11124213"/>
                </a:lnTo>
                <a:lnTo>
                  <a:pt x="0" y="111242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7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55506" y="3870709"/>
            <a:ext cx="10441375" cy="4389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38564" lvl="1" indent="-669282" algn="l">
              <a:lnSpc>
                <a:spcPts val="8679"/>
              </a:lnSpc>
              <a:buFont typeface="Arial"/>
              <a:buChar char="•"/>
            </a:pP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Temas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recurrentes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marL="1338564" lvl="1" indent="-669282" algn="l">
              <a:lnSpc>
                <a:spcPts val="8679"/>
              </a:lnSpc>
              <a:buFont typeface="Arial"/>
              <a:buChar char="•"/>
            </a:pP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Potenciales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desafíos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marL="1338564" lvl="1" indent="-669282" algn="l">
              <a:lnSpc>
                <a:spcPts val="8679"/>
              </a:lnSpc>
              <a:buFont typeface="Arial"/>
              <a:buChar char="•"/>
            </a:pP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Puntos </a:t>
            </a: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fuertes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</a:t>
            </a:r>
          </a:p>
          <a:p>
            <a:pPr marL="1338564" lvl="1" indent="-669282" algn="l">
              <a:lnSpc>
                <a:spcPts val="8679"/>
              </a:lnSpc>
              <a:buFont typeface="Arial"/>
              <a:buChar char="•"/>
            </a:pP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Iniciativas</a:t>
            </a:r>
            <a:r>
              <a:rPr lang="en-US" sz="6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6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Estratégicas</a:t>
            </a:r>
            <a:endParaRPr lang="en-US" sz="6199" b="1" i="1" dirty="0">
              <a:solidFill>
                <a:srgbClr val="000000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</p:txBody>
      </p:sp>
      <p:sp>
        <p:nvSpPr>
          <p:cNvPr id="5" name="Freeform 5"/>
          <p:cNvSpPr/>
          <p:nvPr/>
        </p:nvSpPr>
        <p:spPr>
          <a:xfrm rot="-65214">
            <a:off x="9686024" y="-366100"/>
            <a:ext cx="10998893" cy="10998893"/>
          </a:xfrm>
          <a:custGeom>
            <a:avLst/>
            <a:gdLst/>
            <a:ahLst/>
            <a:cxnLst/>
            <a:rect l="l" t="t" r="r" b="b"/>
            <a:pathLst>
              <a:path w="10998893" h="10998893">
                <a:moveTo>
                  <a:pt x="0" y="0"/>
                </a:moveTo>
                <a:lnTo>
                  <a:pt x="10998893" y="0"/>
                </a:lnTo>
                <a:lnTo>
                  <a:pt x="10998893" y="10998893"/>
                </a:lnTo>
                <a:lnTo>
                  <a:pt x="0" y="10998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290125"/>
            <a:ext cx="8315920" cy="267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Identificación de </a:t>
            </a:r>
          </a:p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sz="7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Temas Clave: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19317" y="0"/>
            <a:ext cx="12257726" cy="10287000"/>
          </a:xfrm>
          <a:custGeom>
            <a:avLst/>
            <a:gdLst/>
            <a:ahLst/>
            <a:cxnLst/>
            <a:rect l="l" t="t" r="r" b="b"/>
            <a:pathLst>
              <a:path w="12257726" h="10287000">
                <a:moveTo>
                  <a:pt x="0" y="0"/>
                </a:moveTo>
                <a:lnTo>
                  <a:pt x="12257725" y="0"/>
                </a:lnTo>
                <a:lnTo>
                  <a:pt x="122577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1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9329" y="36184"/>
            <a:ext cx="10324951" cy="129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39"/>
              </a:lnSpc>
              <a:spcBef>
                <a:spcPct val="0"/>
              </a:spcBef>
            </a:pPr>
            <a:r>
              <a:rPr lang="en-US" sz="7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Análisis de Hallazgos: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6936" y="1714508"/>
            <a:ext cx="9060359" cy="169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59"/>
              </a:lnSpc>
              <a:spcBef>
                <a:spcPct val="0"/>
              </a:spcBef>
            </a:pPr>
            <a:r>
              <a:rPr lang="en-US" sz="4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i. Revisa los resultados </a:t>
            </a:r>
          </a:p>
          <a:p>
            <a:pPr algn="just">
              <a:lnSpc>
                <a:spcPts val="6859"/>
              </a:lnSpc>
              <a:spcBef>
                <a:spcPct val="0"/>
              </a:spcBef>
            </a:pPr>
            <a:r>
              <a:rPr lang="en-US" sz="4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del Estado Ideal y del  Actual.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0049" y="4022518"/>
            <a:ext cx="10154231" cy="551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Compara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los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resultados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de ambas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fases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e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identifica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las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brechas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más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significativas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que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deben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ser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abordadas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Determina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las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áreas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que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requieren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atención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inmediata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a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mediano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y largo </a:t>
            </a:r>
            <a:r>
              <a:rPr lang="en-US" sz="4399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plazo</a:t>
            </a:r>
            <a:r>
              <a:rPr lang="en-US" sz="43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19317" y="0"/>
            <a:ext cx="12257726" cy="10287000"/>
          </a:xfrm>
          <a:custGeom>
            <a:avLst/>
            <a:gdLst/>
            <a:ahLst/>
            <a:cxnLst/>
            <a:rect l="l" t="t" r="r" b="b"/>
            <a:pathLst>
              <a:path w="12257726" h="10287000">
                <a:moveTo>
                  <a:pt x="0" y="0"/>
                </a:moveTo>
                <a:lnTo>
                  <a:pt x="12257725" y="0"/>
                </a:lnTo>
                <a:lnTo>
                  <a:pt x="122577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1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9329" y="36184"/>
            <a:ext cx="10324951" cy="129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39"/>
              </a:lnSpc>
              <a:spcBef>
                <a:spcPct val="0"/>
              </a:spcBef>
            </a:pPr>
            <a:r>
              <a:rPr lang="en-US" sz="7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Análisis de Hallazgos: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6936" y="2886052"/>
            <a:ext cx="9043839" cy="6135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00" indent="-685800" algn="l">
              <a:lnSpc>
                <a:spcPts val="6859"/>
              </a:lnSpc>
              <a:buFont typeface="Arial" panose="020B0604020202020204" pitchFamily="34" charset="0"/>
              <a:buChar char="•"/>
            </a:pP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Examina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las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iniciativas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estratégicas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propuestas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  <a:b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</a:br>
            <a:endParaRPr lang="en-US" sz="4899" b="1" i="1" dirty="0">
              <a:solidFill>
                <a:srgbClr val="000000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  <a:p>
            <a:pPr marL="685800" indent="-685800" algn="l">
              <a:lnSpc>
                <a:spcPts val="6859"/>
              </a:lnSpc>
              <a:buFont typeface="Arial" panose="020B0604020202020204" pitchFamily="34" charset="0"/>
              <a:buChar char="•"/>
            </a:pP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Identifica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obstáculos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potenciales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desafíos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8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mencionados</a:t>
            </a:r>
            <a:r>
              <a:rPr lang="en-US" sz="48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6859"/>
              </a:lnSpc>
              <a:spcBef>
                <a:spcPct val="0"/>
              </a:spcBef>
            </a:pPr>
            <a:endParaRPr lang="en-US" sz="4899" b="1" i="1" dirty="0">
              <a:solidFill>
                <a:srgbClr val="000000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527429" cy="11465618"/>
            <a:chOff x="0" y="0"/>
            <a:chExt cx="5143027" cy="3019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3026" cy="3019751"/>
            </a:xfrm>
            <a:custGeom>
              <a:avLst/>
              <a:gdLst/>
              <a:ahLst/>
              <a:cxnLst/>
              <a:rect l="l" t="t" r="r" b="b"/>
              <a:pathLst>
                <a:path w="5143026" h="3019751">
                  <a:moveTo>
                    <a:pt x="0" y="0"/>
                  </a:moveTo>
                  <a:lnTo>
                    <a:pt x="5143026" y="0"/>
                  </a:lnTo>
                  <a:lnTo>
                    <a:pt x="5143026" y="3019751"/>
                  </a:lnTo>
                  <a:lnTo>
                    <a:pt x="0" y="3019751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43027" cy="3057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11000" y="2052256"/>
            <a:ext cx="7361106" cy="73611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36393" r="-363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28600" y="2781300"/>
            <a:ext cx="10816530" cy="6201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11280" lvl="1" indent="-755640" algn="l">
              <a:lnSpc>
                <a:spcPts val="9799"/>
              </a:lnSpc>
              <a:buFont typeface="Arial"/>
              <a:buChar char="•"/>
            </a:pPr>
            <a:r>
              <a:rPr lang="en-US" sz="6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Resumen</a:t>
            </a: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Ejecutivo</a:t>
            </a:r>
            <a:b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endParaRPr lang="en-US" sz="69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511280" lvl="1" indent="-755640" algn="l">
              <a:lnSpc>
                <a:spcPts val="9799"/>
              </a:lnSpc>
              <a:buFont typeface="Arial"/>
              <a:buChar char="•"/>
            </a:pPr>
            <a:r>
              <a:rPr lang="en-US" sz="6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Hallazgos</a:t>
            </a: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Detallados</a:t>
            </a:r>
            <a:b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endParaRPr lang="en-US" sz="69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511280" lvl="1" indent="-755640" algn="l">
              <a:lnSpc>
                <a:spcPts val="9799"/>
              </a:lnSpc>
              <a:buFont typeface="Arial"/>
              <a:buChar char="•"/>
            </a:pPr>
            <a:r>
              <a:rPr lang="en-US" sz="6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Recomendaciones</a:t>
            </a:r>
            <a:endParaRPr lang="en-US" sz="69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70474" y="508548"/>
            <a:ext cx="13452277" cy="2742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9"/>
              </a:lnSpc>
              <a:spcBef>
                <a:spcPct val="0"/>
              </a:spcBef>
            </a:pPr>
            <a:r>
              <a:rPr lang="en-US" sz="7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a. Elaboración del Reporte: </a:t>
            </a:r>
          </a:p>
          <a:p>
            <a:pPr algn="ctr">
              <a:lnSpc>
                <a:spcPts val="11059"/>
              </a:lnSpc>
              <a:spcBef>
                <a:spcPct val="0"/>
              </a:spcBef>
            </a:pPr>
            <a:endParaRPr lang="en-US" sz="78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527429" cy="11465618"/>
            <a:chOff x="0" y="0"/>
            <a:chExt cx="5143027" cy="3019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3026" cy="3019751"/>
            </a:xfrm>
            <a:custGeom>
              <a:avLst/>
              <a:gdLst/>
              <a:ahLst/>
              <a:cxnLst/>
              <a:rect l="l" t="t" r="r" b="b"/>
              <a:pathLst>
                <a:path w="5143026" h="3019751">
                  <a:moveTo>
                    <a:pt x="0" y="0"/>
                  </a:moveTo>
                  <a:lnTo>
                    <a:pt x="5143026" y="0"/>
                  </a:lnTo>
                  <a:lnTo>
                    <a:pt x="5143026" y="3019751"/>
                  </a:lnTo>
                  <a:lnTo>
                    <a:pt x="0" y="3019751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43027" cy="3057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251774"/>
            <a:ext cx="15324839" cy="140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b. Preparación del Informe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867" y="2342459"/>
            <a:ext cx="9878862" cy="735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0" lvl="1" indent="-561335" algn="l">
              <a:lnSpc>
                <a:spcPts val="7279"/>
              </a:lnSpc>
              <a:buFont typeface="Arial"/>
              <a:buChar char="•"/>
            </a:pP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Redacta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el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informe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final que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incluya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todos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puntos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anteriores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7279"/>
              </a:lnSpc>
            </a:pPr>
            <a:endParaRPr lang="en-US" sz="5199" b="1" i="1" dirty="0">
              <a:solidFill>
                <a:srgbClr val="000000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  <a:p>
            <a:pPr marL="1122670" lvl="1" indent="-561335" algn="l">
              <a:lnSpc>
                <a:spcPts val="7279"/>
              </a:lnSpc>
              <a:buFont typeface="Arial"/>
              <a:buChar char="•"/>
            </a:pP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Asegúrate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que sea claro,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conciso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accesible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para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miembros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de la </a:t>
            </a:r>
            <a:r>
              <a:rPr lang="en-US" sz="5199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iglesia</a:t>
            </a:r>
            <a:r>
              <a:rPr lang="en-US" sz="51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645729" y="2052256"/>
            <a:ext cx="7361106" cy="736110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36393" r="-363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527429" cy="11465618"/>
            <a:chOff x="0" y="0"/>
            <a:chExt cx="5143027" cy="3019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3026" cy="3019751"/>
            </a:xfrm>
            <a:custGeom>
              <a:avLst/>
              <a:gdLst/>
              <a:ahLst/>
              <a:cxnLst/>
              <a:rect l="l" t="t" r="r" b="b"/>
              <a:pathLst>
                <a:path w="5143026" h="3019751">
                  <a:moveTo>
                    <a:pt x="0" y="0"/>
                  </a:moveTo>
                  <a:lnTo>
                    <a:pt x="5143026" y="0"/>
                  </a:lnTo>
                  <a:lnTo>
                    <a:pt x="5143026" y="3019751"/>
                  </a:lnTo>
                  <a:lnTo>
                    <a:pt x="0" y="3019751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57000"/>
                  </a:srgbClr>
                </a:gs>
                <a:gs pos="100000">
                  <a:srgbClr val="FFFFFF">
                    <a:alpha val="57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43027" cy="3057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268200" y="958566"/>
            <a:ext cx="15670518" cy="7467600"/>
          </a:xfrm>
          <a:custGeom>
            <a:avLst/>
            <a:gdLst/>
            <a:ahLst/>
            <a:cxnLst/>
            <a:rect l="l" t="t" r="r" b="b"/>
            <a:pathLst>
              <a:path w="19687354" h="10262033">
                <a:moveTo>
                  <a:pt x="0" y="0"/>
                </a:moveTo>
                <a:lnTo>
                  <a:pt x="19687354" y="0"/>
                </a:lnTo>
                <a:lnTo>
                  <a:pt x="19687354" y="10262033"/>
                </a:lnTo>
                <a:lnTo>
                  <a:pt x="0" y="10262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13098" y="190500"/>
            <a:ext cx="9250614" cy="741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c. 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Presentación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la </a:t>
            </a:r>
            <a:r>
              <a:rPr lang="en-US" sz="4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Iglesia</a:t>
            </a:r>
            <a:r>
              <a:rPr lang="en-US" sz="4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056B8-5B7E-A8DE-C600-D6EFF456D15F}"/>
              </a:ext>
            </a:extLst>
          </p:cNvPr>
          <p:cNvSpPr txBox="1"/>
          <p:nvPr/>
        </p:nvSpPr>
        <p:spPr>
          <a:xfrm>
            <a:off x="381000" y="2171700"/>
            <a:ext cx="10972800" cy="718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Organiza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una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reunión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congregacional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o un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evento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especial para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presentar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los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hallazgos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    o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Utiliza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visuales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como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gráficos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presentaciones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para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facilitar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la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comprensión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</a:t>
            </a: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    o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Ofrece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un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tiempo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para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preguntas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respuestas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para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aclarar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dudas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y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obtener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retroalimentación</a:t>
            </a:r>
            <a:r>
              <a:rPr lang="en-US" sz="4000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43748" y="-156307"/>
            <a:ext cx="3237733" cy="10599613"/>
            <a:chOff x="0" y="0"/>
            <a:chExt cx="852736" cy="27916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2736" cy="2791668"/>
            </a:xfrm>
            <a:custGeom>
              <a:avLst/>
              <a:gdLst/>
              <a:ahLst/>
              <a:cxnLst/>
              <a:rect l="l" t="t" r="r" b="b"/>
              <a:pathLst>
                <a:path w="852736" h="2791668">
                  <a:moveTo>
                    <a:pt x="0" y="0"/>
                  </a:moveTo>
                  <a:lnTo>
                    <a:pt x="852736" y="0"/>
                  </a:lnTo>
                  <a:lnTo>
                    <a:pt x="852736" y="2791668"/>
                  </a:lnTo>
                  <a:lnTo>
                    <a:pt x="0" y="2791668"/>
                  </a:lnTo>
                  <a:close/>
                </a:path>
              </a:pathLst>
            </a:custGeom>
            <a:solidFill>
              <a:srgbClr val="F6A50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52736" cy="2858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2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691964" y="4136209"/>
            <a:ext cx="3822329" cy="2438402"/>
          </a:xfrm>
          <a:custGeom>
            <a:avLst/>
            <a:gdLst/>
            <a:ahLst/>
            <a:cxnLst/>
            <a:rect l="l" t="t" r="r" b="b"/>
            <a:pathLst>
              <a:path w="2830478" h="1641677">
                <a:moveTo>
                  <a:pt x="0" y="0"/>
                </a:moveTo>
                <a:lnTo>
                  <a:pt x="2830478" y="0"/>
                </a:lnTo>
                <a:lnTo>
                  <a:pt x="2830478" y="1641678"/>
                </a:lnTo>
                <a:lnTo>
                  <a:pt x="0" y="1641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223625" y="2908274"/>
            <a:ext cx="14885396" cy="12182110"/>
          </a:xfrm>
          <a:custGeom>
            <a:avLst/>
            <a:gdLst/>
            <a:ahLst/>
            <a:cxnLst/>
            <a:rect l="l" t="t" r="r" b="b"/>
            <a:pathLst>
              <a:path w="14885396" h="12182110">
                <a:moveTo>
                  <a:pt x="0" y="0"/>
                </a:moveTo>
                <a:lnTo>
                  <a:pt x="14885396" y="0"/>
                </a:lnTo>
                <a:lnTo>
                  <a:pt x="14885396" y="12182110"/>
                </a:lnTo>
                <a:lnTo>
                  <a:pt x="0" y="1218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 t="-564" b="-216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7084" y="8439613"/>
            <a:ext cx="8220302" cy="2142206"/>
            <a:chOff x="0" y="-138625"/>
            <a:chExt cx="2165018" cy="5642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2987" cy="307027"/>
            </a:xfrm>
            <a:custGeom>
              <a:avLst/>
              <a:gdLst/>
              <a:ahLst/>
              <a:cxnLst/>
              <a:rect l="l" t="t" r="r" b="b"/>
              <a:pathLst>
                <a:path w="2102987" h="307027">
                  <a:moveTo>
                    <a:pt x="96958" y="0"/>
                  </a:moveTo>
                  <a:lnTo>
                    <a:pt x="2006028" y="0"/>
                  </a:lnTo>
                  <a:cubicBezTo>
                    <a:pt x="2059577" y="0"/>
                    <a:pt x="2102987" y="43410"/>
                    <a:pt x="2102987" y="96958"/>
                  </a:cubicBezTo>
                  <a:lnTo>
                    <a:pt x="2102987" y="210069"/>
                  </a:lnTo>
                  <a:cubicBezTo>
                    <a:pt x="2102987" y="263617"/>
                    <a:pt x="2059577" y="307027"/>
                    <a:pt x="2006028" y="307027"/>
                  </a:cubicBezTo>
                  <a:lnTo>
                    <a:pt x="96958" y="307027"/>
                  </a:lnTo>
                  <a:cubicBezTo>
                    <a:pt x="43410" y="307027"/>
                    <a:pt x="0" y="263617"/>
                    <a:pt x="0" y="210069"/>
                  </a:cubicBezTo>
                  <a:lnTo>
                    <a:pt x="0" y="96958"/>
                  </a:lnTo>
                  <a:cubicBezTo>
                    <a:pt x="0" y="43410"/>
                    <a:pt x="43410" y="0"/>
                    <a:pt x="96958" y="0"/>
                  </a:cubicBezTo>
                  <a:close/>
                </a:path>
              </a:pathLst>
            </a:custGeom>
            <a:solidFill>
              <a:srgbClr val="F6A50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031" y="-138625"/>
              <a:ext cx="2102987" cy="564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41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99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20202"/>
                  </a:solidFill>
                  <a:effectLst/>
                  <a:uLnTx/>
                  <a:uFillTx/>
                  <a:latin typeface="Agrandir Narrow Bold"/>
                  <a:ea typeface="Agrandir Narrow Bold"/>
                  <a:cs typeface="Agrandir Narrow Bold"/>
                  <a:sym typeface="Agrandir Narrow Bold"/>
                </a:rPr>
                <a:t>equipandoiglesias.com</a:t>
              </a:r>
              <a:endParaRPr kumimoji="0" lang="en-US" sz="5299" b="1" i="0" u="none" strike="noStrike" kern="1200" cap="none" spc="0" normalizeH="0" baseline="0" noProof="0" dirty="0">
                <a:ln>
                  <a:noFill/>
                </a:ln>
                <a:solidFill>
                  <a:srgbClr val="020202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994" y="-1973058"/>
            <a:ext cx="14912612" cy="14569951"/>
            <a:chOff x="0" y="0"/>
            <a:chExt cx="2192160" cy="21417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2160" cy="2141789"/>
            </a:xfrm>
            <a:custGeom>
              <a:avLst/>
              <a:gdLst/>
              <a:ahLst/>
              <a:cxnLst/>
              <a:rect l="l" t="t" r="r" b="b"/>
              <a:pathLst>
                <a:path w="2192160" h="2141789">
                  <a:moveTo>
                    <a:pt x="1096080" y="0"/>
                  </a:moveTo>
                  <a:lnTo>
                    <a:pt x="2192160" y="1070894"/>
                  </a:lnTo>
                  <a:lnTo>
                    <a:pt x="1096080" y="2141789"/>
                  </a:lnTo>
                  <a:lnTo>
                    <a:pt x="0" y="1070894"/>
                  </a:lnTo>
                  <a:lnTo>
                    <a:pt x="1096080" y="0"/>
                  </a:lnTo>
                  <a:close/>
                </a:path>
              </a:pathLst>
            </a:custGeom>
            <a:blipFill>
              <a:blip r:embed="rId5"/>
              <a:stretch>
                <a:fillRect l="-23322" r="-2332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30080" y="1373894"/>
            <a:ext cx="9843243" cy="16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6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5" b="1" i="1" u="none" strike="noStrike" kern="1200" cap="none" spc="-351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6A50A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PROXIMO DOMINGO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491" y="520433"/>
            <a:ext cx="9894276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26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chivo Narrow Bold Italics"/>
                <a:ea typeface="Archivo Narrow Bold Italics"/>
                <a:cs typeface="Archivo Narrow Bold Italics"/>
                <a:sym typeface="Archivo Narrow Bold Italics"/>
              </a:rPr>
              <a:t>MAS ALLA DEL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115961"/>
            <a:ext cx="5236894" cy="6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2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Presentado</a:t>
            </a:r>
            <a:r>
              <a:rPr kumimoji="0" lang="en-US" sz="359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randir Narrow Bold"/>
                <a:ea typeface="Agrandir Narrow Bold"/>
                <a:cs typeface="Agrandir Narrow Bold"/>
                <a:sym typeface="Agrandir Narrow Bold"/>
              </a:rPr>
              <a:t> Por</a:t>
            </a:r>
          </a:p>
        </p:txBody>
      </p:sp>
    </p:spTree>
    <p:extLst>
      <p:ext uri="{BB962C8B-B14F-4D97-AF65-F5344CB8AC3E}">
        <p14:creationId xmlns:p14="http://schemas.microsoft.com/office/powerpoint/2010/main" val="13918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1092</Words>
  <Application>Microsoft Macintosh PowerPoint</Application>
  <PresentationFormat>Custom</PresentationFormat>
  <Paragraphs>143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Arial</vt:lpstr>
      <vt:lpstr>Canva Sans Bold</vt:lpstr>
      <vt:lpstr>Canva Sans Italics</vt:lpstr>
      <vt:lpstr>Canva Sans Bold Italics</vt:lpstr>
      <vt:lpstr>Porcelain</vt:lpstr>
      <vt:lpstr>Aharoni</vt:lpstr>
      <vt:lpstr>Archivo Narrow Bold Italics</vt:lpstr>
      <vt:lpstr>Agrandir Narrow Bold</vt:lpstr>
      <vt:lpstr>Calibri</vt:lpstr>
      <vt:lpstr>Montserrat Bold</vt:lpstr>
      <vt:lpstr>Intro Rust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MAPDO - PASTORES RETIRO 2025</dc:title>
  <cp:lastModifiedBy>Izquierdo, Angel C</cp:lastModifiedBy>
  <cp:revision>6</cp:revision>
  <dcterms:created xsi:type="dcterms:W3CDTF">2006-08-16T00:00:00Z</dcterms:created>
  <dcterms:modified xsi:type="dcterms:W3CDTF">2025-03-21T18:27:12Z</dcterms:modified>
  <dc:identifier>DAGQA3jDLY4</dc:identifier>
</cp:coreProperties>
</file>